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73" r:id="rId4"/>
    <p:sldId id="258" r:id="rId5"/>
    <p:sldId id="272" r:id="rId6"/>
    <p:sldId id="268" r:id="rId7"/>
    <p:sldId id="260" r:id="rId8"/>
    <p:sldId id="259"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CC"/>
    <a:srgbClr val="0064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671" autoAdjust="0"/>
  </p:normalViewPr>
  <p:slideViewPr>
    <p:cSldViewPr>
      <p:cViewPr varScale="1">
        <p:scale>
          <a:sx n="111" d="100"/>
          <a:sy n="111" d="100"/>
        </p:scale>
        <p:origin x="1614"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varyColors val="1"/>
        <c:ser>
          <c:idx val="0"/>
          <c:order val="0"/>
          <c:tx>
            <c:strRef>
              <c:f>Sheet1!$B$1</c:f>
              <c:strCache>
                <c:ptCount val="1"/>
                <c:pt idx="0">
                  <c:v>Column1</c:v>
                </c:pt>
              </c:strCache>
            </c:strRef>
          </c:tx>
          <c:dLbls>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Sheet1!$A$2:$A$4</c:f>
              <c:strCache>
                <c:ptCount val="3"/>
                <c:pt idx="0">
                  <c:v>Yes</c:v>
                </c:pt>
                <c:pt idx="1">
                  <c:v>No</c:v>
                </c:pt>
                <c:pt idx="2">
                  <c:v>Don't know</c:v>
                </c:pt>
              </c:strCache>
            </c:strRef>
          </c:cat>
          <c:val>
            <c:numRef>
              <c:f>Sheet1!$B$2:$B$4</c:f>
              <c:numCache>
                <c:formatCode>General</c:formatCode>
                <c:ptCount val="3"/>
                <c:pt idx="0">
                  <c:v>0.53</c:v>
                </c:pt>
                <c:pt idx="1">
                  <c:v>0.42</c:v>
                </c:pt>
                <c:pt idx="2">
                  <c:v>0.05</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953334462224478"/>
          <c:y val="5.8479532163742687E-3"/>
          <c:w val="0.62709747975051511"/>
          <c:h val="0.84274347285536677"/>
        </c:manualLayout>
      </c:layout>
      <c:barChart>
        <c:barDir val="bar"/>
        <c:grouping val="clustered"/>
        <c:varyColors val="0"/>
        <c:ser>
          <c:idx val="0"/>
          <c:order val="0"/>
          <c:tx>
            <c:strRef>
              <c:f>Sheet1!$B$1</c:f>
              <c:strCache>
                <c:ptCount val="1"/>
                <c:pt idx="0">
                  <c:v>Series 1</c:v>
                </c:pt>
              </c:strCache>
            </c:strRef>
          </c:tx>
          <c:spPr>
            <a:ln>
              <a:solidFill>
                <a:schemeClr val="tx1"/>
              </a:solidFill>
            </a:ln>
          </c:spPr>
          <c:invertIfNegative val="0"/>
          <c:dLbls>
            <c:numFmt formatCode="0%" sourceLinked="0"/>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Not at all willing</c:v>
                </c:pt>
                <c:pt idx="1">
                  <c:v>Not very willing</c:v>
                </c:pt>
                <c:pt idx="2">
                  <c:v>Somewhat willing</c:v>
                </c:pt>
                <c:pt idx="3">
                  <c:v>Very willing</c:v>
                </c:pt>
              </c:strCache>
            </c:strRef>
          </c:cat>
          <c:val>
            <c:numRef>
              <c:f>Sheet1!$B$2:$B$5</c:f>
              <c:numCache>
                <c:formatCode>General</c:formatCode>
                <c:ptCount val="4"/>
                <c:pt idx="0">
                  <c:v>0.16</c:v>
                </c:pt>
                <c:pt idx="1">
                  <c:v>0.16</c:v>
                </c:pt>
                <c:pt idx="2">
                  <c:v>0.51</c:v>
                </c:pt>
                <c:pt idx="3">
                  <c:v>0.15</c:v>
                </c:pt>
              </c:numCache>
            </c:numRef>
          </c:val>
        </c:ser>
        <c:dLbls>
          <c:showLegendKey val="0"/>
          <c:showVal val="0"/>
          <c:showCatName val="0"/>
          <c:showSerName val="0"/>
          <c:showPercent val="0"/>
          <c:showBubbleSize val="0"/>
        </c:dLbls>
        <c:gapWidth val="150"/>
        <c:axId val="186015112"/>
        <c:axId val="5842000"/>
      </c:barChart>
      <c:catAx>
        <c:axId val="186015112"/>
        <c:scaling>
          <c:orientation val="minMax"/>
        </c:scaling>
        <c:delete val="0"/>
        <c:axPos val="l"/>
        <c:numFmt formatCode="General" sourceLinked="0"/>
        <c:majorTickMark val="none"/>
        <c:minorTickMark val="none"/>
        <c:tickLblPos val="nextTo"/>
        <c:txPr>
          <a:bodyPr/>
          <a:lstStyle/>
          <a:p>
            <a:pPr>
              <a:defRPr sz="1300"/>
            </a:pPr>
            <a:endParaRPr lang="en-US"/>
          </a:p>
        </c:txPr>
        <c:crossAx val="5842000"/>
        <c:crosses val="autoZero"/>
        <c:auto val="1"/>
        <c:lblAlgn val="ctr"/>
        <c:lblOffset val="100"/>
        <c:noMultiLvlLbl val="0"/>
      </c:catAx>
      <c:valAx>
        <c:axId val="5842000"/>
        <c:scaling>
          <c:orientation val="minMax"/>
          <c:max val="1"/>
        </c:scaling>
        <c:delete val="0"/>
        <c:axPos val="b"/>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majorGridlines>
        <c:numFmt formatCode="0%" sourceLinked="0"/>
        <c:majorTickMark val="out"/>
        <c:minorTickMark val="none"/>
        <c:tickLblPos val="nextTo"/>
        <c:txPr>
          <a:bodyPr/>
          <a:lstStyle/>
          <a:p>
            <a:pPr>
              <a:defRPr sz="1600"/>
            </a:pPr>
            <a:endParaRPr lang="en-US"/>
          </a:p>
        </c:txPr>
        <c:crossAx val="186015112"/>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US" sz="2400" dirty="0" smtClean="0"/>
              <a:t>Personal Actions</a:t>
            </a:r>
            <a:r>
              <a:rPr lang="en-US" sz="2400" baseline="0" dirty="0" smtClean="0"/>
              <a:t> Willing to Take to Decrease Water Usage</a:t>
            </a:r>
            <a:endParaRPr lang="en-US" sz="2400" dirty="0"/>
          </a:p>
        </c:rich>
      </c:tx>
      <c:layout>
        <c:manualLayout>
          <c:xMode val="edge"/>
          <c:yMode val="edge"/>
          <c:x val="0.12689130770418405"/>
          <c:y val="0"/>
        </c:manualLayout>
      </c:layout>
      <c:overlay val="0"/>
    </c:title>
    <c:autoTitleDeleted val="0"/>
    <c:plotArea>
      <c:layout>
        <c:manualLayout>
          <c:layoutTarget val="inner"/>
          <c:xMode val="edge"/>
          <c:yMode val="edge"/>
          <c:x val="0.46994920773792165"/>
          <c:y val="0.19056910569105692"/>
          <c:w val="0.50464566929133858"/>
          <c:h val="0.72247615389539721"/>
        </c:manualLayout>
      </c:layout>
      <c:barChart>
        <c:barDir val="bar"/>
        <c:grouping val="clustered"/>
        <c:varyColors val="0"/>
        <c:ser>
          <c:idx val="0"/>
          <c:order val="0"/>
          <c:tx>
            <c:strRef>
              <c:f>Sheet1!$B$1</c:f>
              <c:strCache>
                <c:ptCount val="1"/>
                <c:pt idx="0">
                  <c:v>Series 1</c:v>
                </c:pt>
              </c:strCache>
            </c:strRef>
          </c:tx>
          <c:spPr>
            <a:ln>
              <a:solidFill>
                <a:schemeClr val="tx1"/>
              </a:solidFill>
            </a:ln>
          </c:spPr>
          <c:invertIfNegative val="0"/>
          <c:dLbls>
            <c:numFmt formatCode="0%" sourceLinked="0"/>
            <c:spPr>
              <a:noFill/>
              <a:ln>
                <a:noFill/>
              </a:ln>
              <a:effectLst/>
            </c:spPr>
            <c:txPr>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Sheet1!$A$2:$A$15</c:f>
              <c:strCache>
                <c:ptCount val="14"/>
                <c:pt idx="0">
                  <c:v>Don't know/no answer</c:v>
                </c:pt>
                <c:pt idx="1">
                  <c:v>Other </c:v>
                </c:pt>
                <c:pt idx="2">
                  <c:v>Install water saving showerheads/faucets</c:v>
                </c:pt>
                <c:pt idx="3">
                  <c:v>Flush toilets less/less water in toilet</c:v>
                </c:pt>
                <c:pt idx="4">
                  <c:v>Wash car less/not at all</c:v>
                </c:pt>
                <c:pt idx="5">
                  <c:v>Replace dishwasher/washer with efficient models</c:v>
                </c:pt>
                <c:pt idx="6">
                  <c:v>Replace toilets with more efficient models</c:v>
                </c:pt>
                <c:pt idx="7">
                  <c:v>Don't use pool/drain or fill in pool</c:v>
                </c:pt>
                <c:pt idx="8">
                  <c:v>Collect rainwater for re-use</c:v>
                </c:pt>
                <c:pt idx="9">
                  <c:v>Water off when shower, brush teeth, wash dishes</c:v>
                </c:pt>
                <c:pt idx="10">
                  <c:v>Run washer/dryer less often, only when full</c:v>
                </c:pt>
                <c:pt idx="11">
                  <c:v>Conserve water/pay attention/use less water</c:v>
                </c:pt>
                <c:pt idx="12">
                  <c:v>Take shorter showers</c:v>
                </c:pt>
                <c:pt idx="13">
                  <c:v>Reduce water for lawn, landscape, garden</c:v>
                </c:pt>
              </c:strCache>
            </c:strRef>
          </c:cat>
          <c:val>
            <c:numRef>
              <c:f>Sheet1!$B$2:$B$15</c:f>
              <c:numCache>
                <c:formatCode>General</c:formatCode>
                <c:ptCount val="14"/>
                <c:pt idx="0">
                  <c:v>0.16</c:v>
                </c:pt>
                <c:pt idx="1">
                  <c:v>0.1</c:v>
                </c:pt>
                <c:pt idx="2">
                  <c:v>0.02</c:v>
                </c:pt>
                <c:pt idx="3">
                  <c:v>0.02</c:v>
                </c:pt>
                <c:pt idx="4">
                  <c:v>0.03</c:v>
                </c:pt>
                <c:pt idx="5">
                  <c:v>0.04</c:v>
                </c:pt>
                <c:pt idx="6">
                  <c:v>0.04</c:v>
                </c:pt>
                <c:pt idx="7">
                  <c:v>0.05</c:v>
                </c:pt>
                <c:pt idx="8">
                  <c:v>0.06</c:v>
                </c:pt>
                <c:pt idx="9">
                  <c:v>0.06</c:v>
                </c:pt>
                <c:pt idx="10">
                  <c:v>7.0000000000000007E-2</c:v>
                </c:pt>
                <c:pt idx="11">
                  <c:v>0.15</c:v>
                </c:pt>
                <c:pt idx="12">
                  <c:v>0.28000000000000003</c:v>
                </c:pt>
                <c:pt idx="13">
                  <c:v>0.38</c:v>
                </c:pt>
              </c:numCache>
            </c:numRef>
          </c:val>
        </c:ser>
        <c:dLbls>
          <c:showLegendKey val="0"/>
          <c:showVal val="0"/>
          <c:showCatName val="0"/>
          <c:showSerName val="0"/>
          <c:showPercent val="0"/>
          <c:showBubbleSize val="0"/>
        </c:dLbls>
        <c:gapWidth val="150"/>
        <c:axId val="283677784"/>
        <c:axId val="188882576"/>
      </c:barChart>
      <c:catAx>
        <c:axId val="283677784"/>
        <c:scaling>
          <c:orientation val="minMax"/>
        </c:scaling>
        <c:delete val="0"/>
        <c:axPos val="l"/>
        <c:numFmt formatCode="General" sourceLinked="0"/>
        <c:majorTickMark val="out"/>
        <c:minorTickMark val="none"/>
        <c:tickLblPos val="nextTo"/>
        <c:txPr>
          <a:bodyPr/>
          <a:lstStyle/>
          <a:p>
            <a:pPr>
              <a:defRPr sz="1350" baseline="0"/>
            </a:pPr>
            <a:endParaRPr lang="en-US"/>
          </a:p>
        </c:txPr>
        <c:crossAx val="188882576"/>
        <c:crosses val="autoZero"/>
        <c:auto val="1"/>
        <c:lblAlgn val="ctr"/>
        <c:lblOffset val="100"/>
        <c:noMultiLvlLbl val="0"/>
      </c:catAx>
      <c:valAx>
        <c:axId val="188882576"/>
        <c:scaling>
          <c:orientation val="minMax"/>
          <c:max val="0.5"/>
        </c:scaling>
        <c:delete val="0"/>
        <c:axPos val="b"/>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majorGridlines>
        <c:numFmt formatCode="0%" sourceLinked="0"/>
        <c:majorTickMark val="out"/>
        <c:minorTickMark val="none"/>
        <c:tickLblPos val="nextTo"/>
        <c:txPr>
          <a:bodyPr/>
          <a:lstStyle/>
          <a:p>
            <a:pPr>
              <a:defRPr sz="1400" baseline="0"/>
            </a:pPr>
            <a:endParaRPr lang="en-US"/>
          </a:p>
        </c:txPr>
        <c:crossAx val="283677784"/>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953334462224478"/>
          <c:y val="5.8479532163742687E-3"/>
          <c:w val="0.62709747975051511"/>
          <c:h val="0.84274347285536677"/>
        </c:manualLayout>
      </c:layout>
      <c:barChart>
        <c:barDir val="bar"/>
        <c:grouping val="clustered"/>
        <c:varyColors val="0"/>
        <c:ser>
          <c:idx val="0"/>
          <c:order val="0"/>
          <c:tx>
            <c:strRef>
              <c:f>Sheet1!$B$1</c:f>
              <c:strCache>
                <c:ptCount val="1"/>
                <c:pt idx="0">
                  <c:v>Series 1</c:v>
                </c:pt>
              </c:strCache>
            </c:strRef>
          </c:tx>
          <c:spPr>
            <a:ln>
              <a:solidFill>
                <a:schemeClr val="tx1"/>
              </a:solidFill>
            </a:ln>
          </c:spPr>
          <c:invertIfNegative val="0"/>
          <c:dLbls>
            <c:numFmt formatCode="0%" sourceLinked="0"/>
            <c:spPr>
              <a:noFill/>
              <a:ln>
                <a:noFill/>
              </a:ln>
              <a:effectLst/>
            </c:spPr>
            <c:txPr>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Don't know</c:v>
                </c:pt>
                <c:pt idx="1">
                  <c:v>Not enough</c:v>
                </c:pt>
                <c:pt idx="2">
                  <c:v>Right amount</c:v>
                </c:pt>
                <c:pt idx="3">
                  <c:v>Too much attention</c:v>
                </c:pt>
              </c:strCache>
            </c:strRef>
          </c:cat>
          <c:val>
            <c:numRef>
              <c:f>Sheet1!$B$2:$B$5</c:f>
              <c:numCache>
                <c:formatCode>General</c:formatCode>
                <c:ptCount val="4"/>
                <c:pt idx="0">
                  <c:v>0.04</c:v>
                </c:pt>
                <c:pt idx="1">
                  <c:v>0.61</c:v>
                </c:pt>
                <c:pt idx="2">
                  <c:v>0.31</c:v>
                </c:pt>
                <c:pt idx="3">
                  <c:v>0.04</c:v>
                </c:pt>
              </c:numCache>
            </c:numRef>
          </c:val>
        </c:ser>
        <c:dLbls>
          <c:showLegendKey val="0"/>
          <c:showVal val="0"/>
          <c:showCatName val="0"/>
          <c:showSerName val="0"/>
          <c:showPercent val="0"/>
          <c:showBubbleSize val="0"/>
        </c:dLbls>
        <c:gapWidth val="150"/>
        <c:axId val="282005960"/>
        <c:axId val="186543648"/>
      </c:barChart>
      <c:catAx>
        <c:axId val="282005960"/>
        <c:scaling>
          <c:orientation val="minMax"/>
        </c:scaling>
        <c:delete val="0"/>
        <c:axPos val="l"/>
        <c:numFmt formatCode="General" sourceLinked="0"/>
        <c:majorTickMark val="none"/>
        <c:minorTickMark val="none"/>
        <c:tickLblPos val="nextTo"/>
        <c:txPr>
          <a:bodyPr/>
          <a:lstStyle/>
          <a:p>
            <a:pPr>
              <a:defRPr sz="1300"/>
            </a:pPr>
            <a:endParaRPr lang="en-US"/>
          </a:p>
        </c:txPr>
        <c:crossAx val="186543648"/>
        <c:crosses val="autoZero"/>
        <c:auto val="1"/>
        <c:lblAlgn val="ctr"/>
        <c:lblOffset val="100"/>
        <c:noMultiLvlLbl val="0"/>
      </c:catAx>
      <c:valAx>
        <c:axId val="186543648"/>
        <c:scaling>
          <c:orientation val="minMax"/>
          <c:max val="1"/>
        </c:scaling>
        <c:delete val="0"/>
        <c:axPos val="b"/>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majorGridlines>
        <c:numFmt formatCode="0%" sourceLinked="0"/>
        <c:majorTickMark val="out"/>
        <c:minorTickMark val="none"/>
        <c:tickLblPos val="nextTo"/>
        <c:txPr>
          <a:bodyPr/>
          <a:lstStyle/>
          <a:p>
            <a:pPr>
              <a:defRPr sz="1600"/>
            </a:pPr>
            <a:endParaRPr lang="en-US"/>
          </a:p>
        </c:txPr>
        <c:crossAx val="282005960"/>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0.07527</cdr:x>
      <cdr:y>0.9003</cdr:y>
    </cdr:from>
    <cdr:to>
      <cdr:x>0.25175</cdr:x>
      <cdr:y>0.95509</cdr:y>
    </cdr:to>
    <cdr:sp macro="" textlink="">
      <cdr:nvSpPr>
        <cdr:cNvPr id="3" name="TextBox 1"/>
        <cdr:cNvSpPr txBox="1"/>
      </cdr:nvSpPr>
      <cdr:spPr>
        <a:xfrm xmlns:a="http://schemas.openxmlformats.org/drawingml/2006/main">
          <a:off x="533400" y="3910361"/>
          <a:ext cx="1250643" cy="23797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smtClean="0"/>
            <a:t>n</a:t>
          </a:r>
          <a:r>
            <a:rPr lang="en-US" sz="1100" dirty="0" smtClean="0"/>
            <a:t>=449</a:t>
          </a:r>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0.05556</cdr:x>
      <cdr:y>0.86585</cdr:y>
    </cdr:from>
    <cdr:to>
      <cdr:x>0.23204</cdr:x>
      <cdr:y>0.92064</cdr:y>
    </cdr:to>
    <cdr:sp macro="" textlink="">
      <cdr:nvSpPr>
        <cdr:cNvPr id="2" name="TextBox 1"/>
        <cdr:cNvSpPr txBox="1"/>
      </cdr:nvSpPr>
      <cdr:spPr>
        <a:xfrm xmlns:a="http://schemas.openxmlformats.org/drawingml/2006/main">
          <a:off x="457200" y="5410200"/>
          <a:ext cx="1452359" cy="3423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smtClean="0"/>
            <a:t>n</a:t>
          </a:r>
          <a:r>
            <a:rPr lang="en-US" sz="1100" dirty="0" smtClean="0"/>
            <a:t>=449</a:t>
          </a:r>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0.07527</cdr:x>
      <cdr:y>0.9003</cdr:y>
    </cdr:from>
    <cdr:to>
      <cdr:x>0.25175</cdr:x>
      <cdr:y>0.95509</cdr:y>
    </cdr:to>
    <cdr:sp macro="" textlink="">
      <cdr:nvSpPr>
        <cdr:cNvPr id="3" name="TextBox 1"/>
        <cdr:cNvSpPr txBox="1"/>
      </cdr:nvSpPr>
      <cdr:spPr>
        <a:xfrm xmlns:a="http://schemas.openxmlformats.org/drawingml/2006/main">
          <a:off x="533400" y="3910361"/>
          <a:ext cx="1250643" cy="23797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smtClean="0"/>
            <a:t>n</a:t>
          </a:r>
          <a:r>
            <a:rPr lang="en-US" sz="1100" dirty="0" smtClean="0"/>
            <a:t>=449</a:t>
          </a:r>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99198B-F0D8-4E2E-91FB-2453E9A0C98E}" type="datetimeFigureOut">
              <a:rPr lang="en-US" smtClean="0"/>
              <a:t>5/21/2015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7A5C1F-2CAC-4629-BBF8-1F861D7596AF}" type="slidenum">
              <a:rPr lang="en-US" smtClean="0"/>
              <a:t>‹#›</a:t>
            </a:fld>
            <a:endParaRPr lang="en-US"/>
          </a:p>
        </p:txBody>
      </p:sp>
    </p:spTree>
    <p:extLst>
      <p:ext uri="{BB962C8B-B14F-4D97-AF65-F5344CB8AC3E}">
        <p14:creationId xmlns:p14="http://schemas.microsoft.com/office/powerpoint/2010/main" val="380958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7A5C1F-2CAC-4629-BBF8-1F861D7596AF}" type="slidenum">
              <a:rPr lang="en-US" smtClean="0"/>
              <a:t>5</a:t>
            </a:fld>
            <a:endParaRPr lang="en-US"/>
          </a:p>
        </p:txBody>
      </p:sp>
    </p:spTree>
    <p:extLst>
      <p:ext uri="{BB962C8B-B14F-4D97-AF65-F5344CB8AC3E}">
        <p14:creationId xmlns:p14="http://schemas.microsoft.com/office/powerpoint/2010/main" val="2085089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7A5C1F-2CAC-4629-BBF8-1F861D7596AF}" type="slidenum">
              <a:rPr lang="en-US" smtClean="0"/>
              <a:t>8</a:t>
            </a:fld>
            <a:endParaRPr lang="en-US"/>
          </a:p>
        </p:txBody>
      </p:sp>
    </p:spTree>
    <p:extLst>
      <p:ext uri="{BB962C8B-B14F-4D97-AF65-F5344CB8AC3E}">
        <p14:creationId xmlns:p14="http://schemas.microsoft.com/office/powerpoint/2010/main" val="11577448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a:prstGeom prst="rect">
            <a:avLst/>
          </a:prstGeo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Freeform 6"/>
          <p:cNvSpPr>
            <a:spLocks/>
          </p:cNvSpPr>
          <p:nvPr/>
        </p:nvSpPr>
        <p:spPr bwMode="auto">
          <a:xfrm>
            <a:off x="1687513" y="4953000"/>
            <a:ext cx="7456487" cy="488154"/>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237744"/>
            <a:ext cx="9108557" cy="788662"/>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7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5000978"/>
            <a:ext cx="9144000" cy="186411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rgbClr val="00649D"/>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997671"/>
            <a:ext cx="9147765" cy="790302"/>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599" y="152400"/>
            <a:ext cx="3772983" cy="9906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84AB9BF-2B58-421D-B2F3-5134727CA2ED}" type="datetimeFigureOut">
              <a:rPr lang="en-US" smtClean="0"/>
              <a:t>5/21/2015</a:t>
            </a:fld>
            <a:endParaRPr lang="en-US"/>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F4C29E65-1607-4CB3-B0E0-36552015BB9F}" type="slidenum">
              <a:rPr lang="en-US" smtClean="0"/>
              <a:t>‹#›</a:t>
            </a:fld>
            <a:endParaRPr lang="en-US"/>
          </a:p>
        </p:txBody>
      </p:sp>
      <p:sp>
        <p:nvSpPr>
          <p:cNvPr id="5" name="Footer Placeholder 4"/>
          <p:cNvSpPr txBox="1">
            <a:spLocks/>
          </p:cNvSpPr>
          <p:nvPr userDrawn="1"/>
        </p:nvSpPr>
        <p:spPr>
          <a:xfrm>
            <a:off x="5797550" y="6413500"/>
            <a:ext cx="2895600" cy="365125"/>
          </a:xfrm>
          <a:prstGeom prst="rect">
            <a:avLst/>
          </a:prstGeom>
        </p:spPr>
        <p:txBody>
          <a:bodyPr anchor="ctr"/>
          <a:lstStyle>
            <a:defPPr>
              <a:defRPr lang="en-US"/>
            </a:defPPr>
            <a:lvl1pPr marL="0" algn="r" defTabSz="914400" rtl="0" eaLnBrk="1" latinLnBrk="0" hangingPunct="1">
              <a:defRPr lang="en-US" sz="1200" kern="1200" smtClean="0">
                <a:solidFill>
                  <a:srgbClr val="666699"/>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dirty="0">
                <a:solidFill>
                  <a:schemeClr val="tx1">
                    <a:lumMod val="50000"/>
                    <a:lumOff val="50000"/>
                  </a:schemeClr>
                </a:solidFill>
              </a:rPr>
              <a:t>©WestGroup Research </a:t>
            </a:r>
            <a:r>
              <a:rPr dirty="0" smtClean="0">
                <a:solidFill>
                  <a:schemeClr val="tx1">
                    <a:lumMod val="50000"/>
                    <a:lumOff val="50000"/>
                  </a:schemeClr>
                </a:solidFill>
              </a:rPr>
              <a:t>2015</a:t>
            </a:r>
            <a:endParaRPr dirty="0">
              <a:solidFill>
                <a:schemeClr val="tx1">
                  <a:lumMod val="50000"/>
                  <a:lumOff val="50000"/>
                </a:scheme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33714" y="642938"/>
            <a:ext cx="7408333" cy="1143000"/>
          </a:xfrm>
          <a:prstGeom prst="rect">
            <a:avLst/>
          </a:prstGeom>
        </p:spPr>
        <p:txBody>
          <a:bodyPr lIns="86493" tIns="43247" rIns="86493" bIns="43247"/>
          <a:lstStyle/>
          <a:p>
            <a:r>
              <a:rPr lang="en-US" smtClean="0"/>
              <a:t>Click to edit Master title style</a:t>
            </a:r>
            <a:endParaRPr lang="en-US"/>
          </a:p>
        </p:txBody>
      </p:sp>
      <p:sp>
        <p:nvSpPr>
          <p:cNvPr id="3" name="Table Placeholder 2"/>
          <p:cNvSpPr>
            <a:spLocks noGrp="1"/>
          </p:cNvSpPr>
          <p:nvPr>
            <p:ph type="tbl" idx="1"/>
          </p:nvPr>
        </p:nvSpPr>
        <p:spPr>
          <a:xfrm>
            <a:off x="798286" y="1928812"/>
            <a:ext cx="7771190" cy="4234161"/>
          </a:xfrm>
        </p:spPr>
        <p:txBody>
          <a:bodyPr lIns="86493" tIns="43247" rIns="86493" bIns="43247"/>
          <a:lstStyle/>
          <a:p>
            <a:endParaRPr lang="en-US"/>
          </a:p>
        </p:txBody>
      </p:sp>
    </p:spTree>
    <p:extLst>
      <p:ext uri="{BB962C8B-B14F-4D97-AF65-F5344CB8AC3E}">
        <p14:creationId xmlns:p14="http://schemas.microsoft.com/office/powerpoint/2010/main" val="22285283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7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solidFill>
            <a:srgbClr val="00649D"/>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84AB9BF-2B58-421D-B2F3-5134727CA2ED}" type="datetimeFigureOut">
              <a:rPr lang="en-US" smtClean="0"/>
              <a:t>5/21/2015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4C29E65-1607-4CB3-B0E0-36552015BB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9" r:id="rId2"/>
    <p:sldLayoutId id="2147483681" r:id="rId3"/>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Arizona Forward </a:t>
            </a:r>
            <a:br>
              <a:rPr lang="en-US" dirty="0" smtClean="0"/>
            </a:br>
            <a:r>
              <a:rPr lang="en-US" dirty="0" smtClean="0"/>
              <a:t>Water Survey</a:t>
            </a:r>
            <a:endParaRPr lang="en-US" dirty="0"/>
          </a:p>
        </p:txBody>
      </p:sp>
      <p:sp>
        <p:nvSpPr>
          <p:cNvPr id="3" name="Subtitle 2"/>
          <p:cNvSpPr>
            <a:spLocks noGrp="1"/>
          </p:cNvSpPr>
          <p:nvPr>
            <p:ph type="subTitle" idx="1"/>
          </p:nvPr>
        </p:nvSpPr>
        <p:spPr/>
        <p:txBody>
          <a:bodyPr/>
          <a:lstStyle/>
          <a:p>
            <a:r>
              <a:rPr lang="en-US" dirty="0" smtClean="0"/>
              <a:t>March 2015</a:t>
            </a:r>
            <a:endParaRPr lang="en-US" dirty="0"/>
          </a:p>
        </p:txBody>
      </p:sp>
      <p:sp>
        <p:nvSpPr>
          <p:cNvPr id="8" name="TextBox 7"/>
          <p:cNvSpPr txBox="1"/>
          <p:nvPr/>
        </p:nvSpPr>
        <p:spPr>
          <a:xfrm>
            <a:off x="152400" y="6488668"/>
            <a:ext cx="4761240" cy="307777"/>
          </a:xfrm>
          <a:prstGeom prst="rect">
            <a:avLst/>
          </a:prstGeom>
          <a:noFill/>
        </p:spPr>
        <p:txBody>
          <a:bodyPr wrap="none" rtlCol="0">
            <a:spAutoFit/>
          </a:bodyPr>
          <a:lstStyle/>
          <a:p>
            <a:r>
              <a:rPr lang="en-US" sz="1400" dirty="0" smtClean="0">
                <a:solidFill>
                  <a:schemeClr val="bg1"/>
                </a:solidFill>
              </a:rPr>
              <a:t>3033 North 44</a:t>
            </a:r>
            <a:r>
              <a:rPr lang="en-US" sz="1400" baseline="30000" dirty="0" smtClean="0">
                <a:solidFill>
                  <a:schemeClr val="bg1"/>
                </a:solidFill>
              </a:rPr>
              <a:t>th</a:t>
            </a:r>
            <a:r>
              <a:rPr lang="en-US" sz="1400" dirty="0" smtClean="0">
                <a:solidFill>
                  <a:schemeClr val="bg1"/>
                </a:solidFill>
              </a:rPr>
              <a:t> Street, Ste. 150 Phoenix, AZ  85018</a:t>
            </a:r>
            <a:endParaRPr lang="en-US" sz="1400" dirty="0">
              <a:solidFill>
                <a:schemeClr val="bg1"/>
              </a:solidFill>
            </a:endParaRPr>
          </a:p>
        </p:txBody>
      </p:sp>
      <p:pic>
        <p:nvPicPr>
          <p:cNvPr id="1026" name="Picture 2" desc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429000"/>
            <a:ext cx="1714500" cy="666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258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62000" y="381000"/>
            <a:ext cx="7778750" cy="12192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altLang="en-US" dirty="0" smtClean="0"/>
              <a:t>Methodology</a:t>
            </a:r>
            <a:endParaRPr lang="en-US" altLang="en-US" dirty="0"/>
          </a:p>
        </p:txBody>
      </p:sp>
      <p:sp>
        <p:nvSpPr>
          <p:cNvPr id="3" name="Rectangle 3"/>
          <p:cNvSpPr txBox="1">
            <a:spLocks noChangeArrowheads="1"/>
          </p:cNvSpPr>
          <p:nvPr/>
        </p:nvSpPr>
        <p:spPr>
          <a:xfrm>
            <a:off x="685800" y="1447800"/>
            <a:ext cx="8159750" cy="4516438"/>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altLang="en-US" sz="2200" dirty="0" smtClean="0">
                <a:latin typeface="Calibri" panose="020F0502020204030204" pitchFamily="34" charset="0"/>
              </a:rPr>
              <a:t>Arizona Forward in partnership with WestGroup Research conducted a telephone survey of Arizona residents. A series of questions were added to </a:t>
            </a:r>
            <a:r>
              <a:rPr lang="en-US" altLang="en-US" sz="2200" dirty="0" err="1" smtClean="0">
                <a:latin typeface="Calibri" panose="020F0502020204030204" pitchFamily="34" charset="0"/>
              </a:rPr>
              <a:t>WestGroup’s</a:t>
            </a:r>
            <a:r>
              <a:rPr lang="en-US" altLang="en-US" sz="2200" dirty="0" smtClean="0">
                <a:latin typeface="Calibri" panose="020F0502020204030204" pitchFamily="34" charset="0"/>
              </a:rPr>
              <a:t> monthly omnibus study.</a:t>
            </a:r>
            <a:br>
              <a:rPr lang="en-US" altLang="en-US" sz="2200" dirty="0" smtClean="0">
                <a:latin typeface="Calibri" panose="020F0502020204030204" pitchFamily="34" charset="0"/>
              </a:rPr>
            </a:br>
            <a:endParaRPr lang="en-US" altLang="en-US" sz="2200" dirty="0" smtClean="0">
              <a:latin typeface="Calibri" panose="020F0502020204030204" pitchFamily="34" charset="0"/>
            </a:endParaRPr>
          </a:p>
          <a:p>
            <a:r>
              <a:rPr lang="en-US" sz="2200" dirty="0" smtClean="0">
                <a:latin typeface="Calibri" panose="020F0502020204030204" pitchFamily="34" charset="0"/>
              </a:rPr>
              <a:t>The </a:t>
            </a:r>
            <a:r>
              <a:rPr lang="en-US" sz="2200" dirty="0">
                <a:latin typeface="Calibri" panose="020F0502020204030204" pitchFamily="34" charset="0"/>
              </a:rPr>
              <a:t>main purpose of the research was to </a:t>
            </a:r>
            <a:r>
              <a:rPr lang="en-US" sz="2200" dirty="0" smtClean="0">
                <a:latin typeface="Calibri" panose="020F0502020204030204" pitchFamily="34" charset="0"/>
              </a:rPr>
              <a:t>gather resident perceptions about water supply in Arizona. </a:t>
            </a:r>
            <a:br>
              <a:rPr lang="en-US" sz="2200" dirty="0" smtClean="0">
                <a:latin typeface="Calibri" panose="020F0502020204030204" pitchFamily="34" charset="0"/>
              </a:rPr>
            </a:br>
            <a:endParaRPr lang="en-US" sz="2200" dirty="0">
              <a:latin typeface="Calibri" panose="020F0502020204030204" pitchFamily="34" charset="0"/>
            </a:endParaRPr>
          </a:p>
          <a:p>
            <a:r>
              <a:rPr lang="en-US" sz="2200" dirty="0" smtClean="0">
                <a:latin typeface="Calibri" panose="020F0502020204030204" pitchFamily="34" charset="0"/>
              </a:rPr>
              <a:t>Data </a:t>
            </a:r>
            <a:r>
              <a:rPr lang="en-US" sz="2200" dirty="0">
                <a:latin typeface="Calibri" panose="020F0502020204030204" pitchFamily="34" charset="0"/>
              </a:rPr>
              <a:t>for the study were gathered </a:t>
            </a:r>
            <a:r>
              <a:rPr lang="en-US" sz="2200" dirty="0" smtClean="0">
                <a:latin typeface="Calibri" panose="020F0502020204030204" pitchFamily="34" charset="0"/>
              </a:rPr>
              <a:t>from a survey </a:t>
            </a:r>
            <a:r>
              <a:rPr lang="en-US" sz="2200" dirty="0">
                <a:latin typeface="Calibri" panose="020F0502020204030204" pitchFamily="34" charset="0"/>
              </a:rPr>
              <a:t>of over 400 </a:t>
            </a:r>
            <a:r>
              <a:rPr lang="en-US" sz="2200" dirty="0" smtClean="0">
                <a:latin typeface="Calibri" panose="020F0502020204030204" pitchFamily="34" charset="0"/>
              </a:rPr>
              <a:t>residents </a:t>
            </a:r>
            <a:r>
              <a:rPr lang="en-US" sz="2200" dirty="0">
                <a:latin typeface="Calibri" panose="020F0502020204030204" pitchFamily="34" charset="0"/>
              </a:rPr>
              <a:t>conducted through a random </a:t>
            </a:r>
            <a:r>
              <a:rPr lang="en-US" sz="2200" dirty="0" smtClean="0">
                <a:latin typeface="Calibri" panose="020F0502020204030204" pitchFamily="34" charset="0"/>
              </a:rPr>
              <a:t>digit-dialing/cell phone only </a:t>
            </a:r>
            <a:r>
              <a:rPr lang="en-US" sz="2200" dirty="0">
                <a:latin typeface="Calibri" panose="020F0502020204030204" pitchFamily="34" charset="0"/>
              </a:rPr>
              <a:t>sample of the state of Arizona. These results represent calls conducted in </a:t>
            </a:r>
            <a:r>
              <a:rPr lang="en-US" sz="2200" dirty="0" smtClean="0">
                <a:latin typeface="Calibri" panose="020F0502020204030204" pitchFamily="34" charset="0"/>
              </a:rPr>
              <a:t>March 2015. </a:t>
            </a:r>
            <a:r>
              <a:rPr lang="en-US" sz="2200" dirty="0">
                <a:latin typeface="Calibri" panose="020F0502020204030204" pitchFamily="34" charset="0"/>
              </a:rPr>
              <a:t>At the 95% confidence level, the statistical error limits for the study are ±4.5%. </a:t>
            </a:r>
            <a:endParaRPr lang="en-US" altLang="en-US" sz="2200" dirty="0">
              <a:latin typeface="Calibri" panose="020F0502020204030204" pitchFamily="34" charset="0"/>
            </a:endParaRPr>
          </a:p>
        </p:txBody>
      </p:sp>
    </p:spTree>
    <p:extLst>
      <p:ext uri="{BB962C8B-B14F-4D97-AF65-F5344CB8AC3E}">
        <p14:creationId xmlns:p14="http://schemas.microsoft.com/office/powerpoint/2010/main" val="3249283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79938" y="228600"/>
            <a:ext cx="7778750" cy="8382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altLang="en-US" dirty="0" smtClean="0"/>
              <a:t>Summary of Findings</a:t>
            </a:r>
            <a:endParaRPr lang="en-US" altLang="en-US" dirty="0"/>
          </a:p>
        </p:txBody>
      </p:sp>
      <p:sp>
        <p:nvSpPr>
          <p:cNvPr id="3" name="Rectangle 3"/>
          <p:cNvSpPr txBox="1">
            <a:spLocks noChangeArrowheads="1"/>
          </p:cNvSpPr>
          <p:nvPr/>
        </p:nvSpPr>
        <p:spPr>
          <a:xfrm>
            <a:off x="651716" y="1066800"/>
            <a:ext cx="8159750" cy="5023338"/>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altLang="en-US" sz="1900" dirty="0" smtClean="0">
                <a:latin typeface="Calibri" panose="020F0502020204030204" pitchFamily="34" charset="0"/>
              </a:rPr>
              <a:t>The largest majority of Arizona residents report that they get their water from the city or town where they live (54% Phoenix, 56% Tucson, 40% outlying).</a:t>
            </a:r>
          </a:p>
          <a:p>
            <a:r>
              <a:rPr lang="en-US" altLang="en-US" sz="1900" dirty="0" smtClean="0">
                <a:latin typeface="Calibri" panose="020F0502020204030204" pitchFamily="34" charset="0"/>
              </a:rPr>
              <a:t>The most commonly cited concerns about the water supply generally relate to a lack of water supply (38%) or the quality of the water supply (21% total mentions;  15% specifically mention chemicals in water).  One-third indicated they have “no concerns.” </a:t>
            </a:r>
          </a:p>
          <a:p>
            <a:r>
              <a:rPr lang="en-US" altLang="en-US" sz="1900" dirty="0" smtClean="0">
                <a:latin typeface="Calibri" panose="020F0502020204030204" pitchFamily="34" charset="0"/>
              </a:rPr>
              <a:t>Slightly more than half of the residents believe there is a water crisis in Arizona (53%).</a:t>
            </a:r>
          </a:p>
          <a:p>
            <a:r>
              <a:rPr lang="en-US" altLang="en-US" sz="1900" dirty="0" smtClean="0">
                <a:latin typeface="Calibri" panose="020F0502020204030204" pitchFamily="34" charset="0"/>
              </a:rPr>
              <a:t>Two-thirds of residents indicate they are “very” (15%) or “somewhat” (51%) willing to pay a higher price for water to find and develop new water resources.</a:t>
            </a:r>
          </a:p>
          <a:p>
            <a:r>
              <a:rPr lang="en-US" altLang="en-US" sz="1900" dirty="0" smtClean="0">
                <a:latin typeface="Calibri" panose="020F0502020204030204" pitchFamily="34" charset="0"/>
              </a:rPr>
              <a:t>Residents are most likely to conserve water by reducing water usage for  </a:t>
            </a:r>
            <a:r>
              <a:rPr lang="en-US" altLang="en-US" sz="1900" dirty="0">
                <a:latin typeface="Calibri" panose="020F0502020204030204" pitchFamily="34" charset="0"/>
              </a:rPr>
              <a:t>landscaping </a:t>
            </a:r>
            <a:r>
              <a:rPr lang="en-US" altLang="en-US" sz="1900" dirty="0" smtClean="0">
                <a:latin typeface="Calibri" panose="020F0502020204030204" pitchFamily="34" charset="0"/>
              </a:rPr>
              <a:t>or modifying their personal habits (e.g., taking shorter showers).</a:t>
            </a:r>
          </a:p>
          <a:p>
            <a:r>
              <a:rPr lang="en-US" altLang="en-US" sz="1900" dirty="0" smtClean="0">
                <a:latin typeface="Calibri" panose="020F0502020204030204" pitchFamily="34" charset="0"/>
              </a:rPr>
              <a:t>Three in five residents (61%) believe that not enough attention is being given to the current water situation by state leaders and/or the media.</a:t>
            </a:r>
          </a:p>
          <a:p>
            <a:endParaRPr lang="en-US" altLang="en-US" sz="1900" dirty="0" smtClean="0">
              <a:latin typeface="Calibri" panose="020F0502020204030204" pitchFamily="34" charset="0"/>
            </a:endParaRPr>
          </a:p>
          <a:p>
            <a:endParaRPr lang="en-US" altLang="en-US" sz="1900" dirty="0">
              <a:latin typeface="Calibri" panose="020F0502020204030204" pitchFamily="34" charset="0"/>
            </a:endParaRPr>
          </a:p>
        </p:txBody>
      </p:sp>
    </p:spTree>
    <p:extLst>
      <p:ext uri="{BB962C8B-B14F-4D97-AF65-F5344CB8AC3E}">
        <p14:creationId xmlns:p14="http://schemas.microsoft.com/office/powerpoint/2010/main" val="158730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87086"/>
            <a:ext cx="8458200" cy="12192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altLang="en-US" sz="3600" dirty="0" smtClean="0"/>
              <a:t>Entity Providing Water for Household</a:t>
            </a:r>
            <a:endParaRPr lang="en-US" altLang="en-US" sz="3600" dirty="0"/>
          </a:p>
        </p:txBody>
      </p:sp>
      <p:graphicFrame>
        <p:nvGraphicFramePr>
          <p:cNvPr id="4" name="Table 3"/>
          <p:cNvGraphicFramePr>
            <a:graphicFrameLocks noGrp="1"/>
          </p:cNvGraphicFramePr>
          <p:nvPr>
            <p:extLst>
              <p:ext uri="{D42A27DB-BD31-4B8C-83A1-F6EECF244321}">
                <p14:modId xmlns:p14="http://schemas.microsoft.com/office/powerpoint/2010/main" val="2941912056"/>
              </p:ext>
            </p:extLst>
          </p:nvPr>
        </p:nvGraphicFramePr>
        <p:xfrm>
          <a:off x="2218766" y="1143000"/>
          <a:ext cx="5257799" cy="4124960"/>
        </p:xfrm>
        <a:graphic>
          <a:graphicData uri="http://schemas.openxmlformats.org/drawingml/2006/table">
            <a:tbl>
              <a:tblPr firstRow="1" bandRow="1">
                <a:tableStyleId>{5C22544A-7EE6-4342-B048-85BDC9FD1C3A}</a:tableStyleId>
              </a:tblPr>
              <a:tblGrid>
                <a:gridCol w="2627595"/>
                <a:gridCol w="932373"/>
                <a:gridCol w="783432"/>
                <a:gridCol w="914399"/>
              </a:tblGrid>
              <a:tr h="370840">
                <a:tc>
                  <a:txBody>
                    <a:bodyPr/>
                    <a:lstStyle/>
                    <a:p>
                      <a:endParaRPr lang="en-US" sz="1300" dirty="0" smtClean="0"/>
                    </a:p>
                    <a:p>
                      <a:r>
                        <a:rPr lang="en-US" sz="1300" dirty="0" smtClean="0"/>
                        <a:t>Entity</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Phoenix</a:t>
                      </a:r>
                    </a:p>
                    <a:p>
                      <a:pPr algn="ctr"/>
                      <a:r>
                        <a:rPr lang="en-US" sz="1300" dirty="0" smtClean="0"/>
                        <a:t>(n=279)</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Tucson</a:t>
                      </a:r>
                    </a:p>
                    <a:p>
                      <a:pPr algn="ctr"/>
                      <a:r>
                        <a:rPr lang="en-US" sz="1300" dirty="0" smtClean="0"/>
                        <a:t>(n=90)</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Outlying</a:t>
                      </a:r>
                    </a:p>
                    <a:p>
                      <a:pPr algn="ctr"/>
                      <a:r>
                        <a:rPr lang="en-US" sz="1300" dirty="0" smtClean="0"/>
                        <a:t>(n=80)</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300" dirty="0" smtClean="0"/>
                        <a:t>City</a:t>
                      </a:r>
                      <a:r>
                        <a:rPr lang="en-US" sz="1300" baseline="0" dirty="0" smtClean="0"/>
                        <a:t>/Town where they live</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54%</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56%</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40%</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4480">
                <a:tc>
                  <a:txBody>
                    <a:bodyPr/>
                    <a:lstStyle/>
                    <a:p>
                      <a:r>
                        <a:rPr lang="en-US" sz="1300" dirty="0" smtClean="0"/>
                        <a:t>Private</a:t>
                      </a:r>
                      <a:r>
                        <a:rPr lang="en-US" sz="1300" baseline="0" dirty="0" smtClean="0"/>
                        <a:t> water company</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8%</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6%</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9%</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7320">
                <a:tc>
                  <a:txBody>
                    <a:bodyPr/>
                    <a:lstStyle/>
                    <a:p>
                      <a:r>
                        <a:rPr lang="en-US" sz="1300" dirty="0" smtClean="0"/>
                        <a:t>My own well</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9%</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11%</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2560">
                <a:tc>
                  <a:txBody>
                    <a:bodyPr/>
                    <a:lstStyle/>
                    <a:p>
                      <a:r>
                        <a:rPr lang="en-US" sz="1300" dirty="0" smtClean="0"/>
                        <a:t>SRP</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5%</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7800">
                <a:tc>
                  <a:txBody>
                    <a:bodyPr/>
                    <a:lstStyle/>
                    <a:p>
                      <a:r>
                        <a:rPr lang="en-US" sz="1300" dirty="0" smtClean="0"/>
                        <a:t>AZ Water Company</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4%</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2%</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240">
                <a:tc>
                  <a:txBody>
                    <a:bodyPr/>
                    <a:lstStyle/>
                    <a:p>
                      <a:r>
                        <a:rPr lang="en-US" sz="1300" dirty="0" smtClean="0"/>
                        <a:t>EPCOR</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2%</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240">
                <a:tc>
                  <a:txBody>
                    <a:bodyPr/>
                    <a:lstStyle/>
                    <a:p>
                      <a:r>
                        <a:rPr lang="en-US" sz="1300" dirty="0" smtClean="0"/>
                        <a:t>Colorado River</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240">
                <a:tc>
                  <a:txBody>
                    <a:bodyPr/>
                    <a:lstStyle/>
                    <a:p>
                      <a:r>
                        <a:rPr lang="en-US" sz="1300" dirty="0" smtClean="0"/>
                        <a:t>Tucson</a:t>
                      </a:r>
                      <a:r>
                        <a:rPr lang="en-US" sz="1300" baseline="0" dirty="0" smtClean="0"/>
                        <a:t> Water</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6%</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240">
                <a:tc>
                  <a:txBody>
                    <a:bodyPr/>
                    <a:lstStyle/>
                    <a:p>
                      <a:r>
                        <a:rPr lang="en-US" sz="1300" dirty="0" smtClean="0"/>
                        <a:t>Water District</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240">
                <a:tc>
                  <a:txBody>
                    <a:bodyPr/>
                    <a:lstStyle/>
                    <a:p>
                      <a:r>
                        <a:rPr lang="en-US" sz="1300" dirty="0" smtClean="0"/>
                        <a:t>Johnson Utility</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240">
                <a:tc>
                  <a:txBody>
                    <a:bodyPr/>
                    <a:lstStyle/>
                    <a:p>
                      <a:r>
                        <a:rPr lang="en-US" sz="1300" dirty="0" smtClean="0"/>
                        <a:t>Other</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6%</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8%</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11%</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300" dirty="0" smtClean="0"/>
                        <a:t>Don’t know</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13%</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300" dirty="0" smtClean="0"/>
                        <a:t>20%</a:t>
                      </a:r>
                      <a:endParaRPr 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ectangle 4"/>
          <p:cNvSpPr>
            <a:spLocks noChangeArrowheads="1"/>
          </p:cNvSpPr>
          <p:nvPr/>
        </p:nvSpPr>
        <p:spPr bwMode="auto">
          <a:xfrm>
            <a:off x="1752600" y="5410200"/>
            <a:ext cx="6477000" cy="914400"/>
          </a:xfrm>
          <a:prstGeom prst="rect">
            <a:avLst/>
          </a:prstGeom>
          <a:solidFill>
            <a:schemeClr val="bg1"/>
          </a:solidFill>
          <a:ln w="9525">
            <a:solidFill>
              <a:schemeClr val="tx1"/>
            </a:solidFill>
            <a:miter lim="800000"/>
            <a:headEnd/>
            <a:tailEnd/>
          </a:ln>
          <a:effectLst>
            <a:outerShdw dist="107763" dir="13500000" algn="ctr" rotWithShape="0">
              <a:schemeClr val="bg2">
                <a:alpha val="50000"/>
              </a:schemeClr>
            </a:outerShdw>
          </a:effectLst>
        </p:spPr>
        <p:txBody>
          <a:bodyPr lIns="91432" tIns="86493" rIns="91432" bIns="86493"/>
          <a:lstStyle>
            <a:lvl1pPr marL="361950" indent="-361950" algn="l" defTabSz="966788">
              <a:defRPr sz="2400">
                <a:solidFill>
                  <a:schemeClr val="tx1"/>
                </a:solidFill>
                <a:latin typeface="Times New Roman" pitchFamily="18" charset="0"/>
              </a:defRPr>
            </a:lvl1pPr>
            <a:lvl2pPr marL="785813" indent="-303213" algn="l" defTabSz="966788">
              <a:defRPr sz="2400">
                <a:solidFill>
                  <a:schemeClr val="tx1"/>
                </a:solidFill>
                <a:latin typeface="Times New Roman" pitchFamily="18" charset="0"/>
              </a:defRPr>
            </a:lvl2pPr>
            <a:lvl3pPr marL="1208088" indent="-241300" algn="l" defTabSz="966788">
              <a:defRPr sz="2400">
                <a:solidFill>
                  <a:schemeClr val="tx1"/>
                </a:solidFill>
                <a:latin typeface="Times New Roman" pitchFamily="18" charset="0"/>
              </a:defRPr>
            </a:lvl3pPr>
            <a:lvl4pPr marL="1692275" indent="-242888" algn="l" defTabSz="966788">
              <a:defRPr sz="2400">
                <a:solidFill>
                  <a:schemeClr val="tx1"/>
                </a:solidFill>
                <a:latin typeface="Times New Roman" pitchFamily="18" charset="0"/>
              </a:defRPr>
            </a:lvl4pPr>
            <a:lvl5pPr marL="2174875" indent="-241300" algn="l" defTabSz="966788">
              <a:defRPr sz="2400">
                <a:solidFill>
                  <a:schemeClr val="tx1"/>
                </a:solidFill>
                <a:latin typeface="Times New Roman" pitchFamily="18" charset="0"/>
              </a:defRPr>
            </a:lvl5pPr>
            <a:lvl6pPr marL="2632075" indent="-241300" defTabSz="966788" fontAlgn="base">
              <a:spcBef>
                <a:spcPct val="0"/>
              </a:spcBef>
              <a:spcAft>
                <a:spcPct val="0"/>
              </a:spcAft>
              <a:defRPr sz="2400">
                <a:solidFill>
                  <a:schemeClr val="tx1"/>
                </a:solidFill>
                <a:latin typeface="Times New Roman" pitchFamily="18" charset="0"/>
              </a:defRPr>
            </a:lvl6pPr>
            <a:lvl7pPr marL="3089275" indent="-241300" defTabSz="966788" fontAlgn="base">
              <a:spcBef>
                <a:spcPct val="0"/>
              </a:spcBef>
              <a:spcAft>
                <a:spcPct val="0"/>
              </a:spcAft>
              <a:defRPr sz="2400">
                <a:solidFill>
                  <a:schemeClr val="tx1"/>
                </a:solidFill>
                <a:latin typeface="Times New Roman" pitchFamily="18" charset="0"/>
              </a:defRPr>
            </a:lvl7pPr>
            <a:lvl8pPr marL="3546475" indent="-241300" defTabSz="966788" fontAlgn="base">
              <a:spcBef>
                <a:spcPct val="0"/>
              </a:spcBef>
              <a:spcAft>
                <a:spcPct val="0"/>
              </a:spcAft>
              <a:defRPr sz="2400">
                <a:solidFill>
                  <a:schemeClr val="tx1"/>
                </a:solidFill>
                <a:latin typeface="Times New Roman" pitchFamily="18" charset="0"/>
              </a:defRPr>
            </a:lvl8pPr>
            <a:lvl9pPr marL="4003675" indent="-241300" defTabSz="966788" fontAlgn="base">
              <a:spcBef>
                <a:spcPct val="0"/>
              </a:spcBef>
              <a:spcAft>
                <a:spcPct val="0"/>
              </a:spcAft>
              <a:defRPr sz="2400">
                <a:solidFill>
                  <a:schemeClr val="tx1"/>
                </a:solidFill>
                <a:latin typeface="Times New Roman" pitchFamily="18" charset="0"/>
              </a:defRPr>
            </a:lvl9pPr>
          </a:lstStyle>
          <a:p>
            <a:pPr marL="166688" indent="-166688">
              <a:spcBef>
                <a:spcPct val="20000"/>
              </a:spcBef>
              <a:buClr>
                <a:schemeClr val="folHlink"/>
              </a:buClr>
              <a:buSzPct val="60000"/>
              <a:buFont typeface="Wingdings" pitchFamily="2" charset="2"/>
              <a:buChar char="n"/>
            </a:pPr>
            <a:r>
              <a:rPr lang="en-US" altLang="en-US" sz="1200" dirty="0" smtClean="0">
                <a:latin typeface="Tahoma" pitchFamily="34" charset="0"/>
              </a:rPr>
              <a:t>Phoenix and Tucson residents are significantly more likely than those living in the outlying areas of the state to indicate they get their water from the city or town in which they live.  Conversely, those living outside of Phoenix are more likely than Phoenix resents to report getting their water from a well.</a:t>
            </a:r>
          </a:p>
          <a:p>
            <a:pPr marL="0" indent="0">
              <a:spcBef>
                <a:spcPct val="20000"/>
              </a:spcBef>
              <a:buClr>
                <a:schemeClr val="folHlink"/>
              </a:buClr>
              <a:buSzPct val="60000"/>
            </a:pPr>
            <a:endParaRPr lang="en-US" altLang="en-US" sz="1200" dirty="0" smtClean="0">
              <a:latin typeface="Tahoma" pitchFamily="34" charset="0"/>
            </a:endParaRPr>
          </a:p>
          <a:p>
            <a:pPr marL="0" lvl="1" indent="0">
              <a:spcBef>
                <a:spcPct val="20000"/>
              </a:spcBef>
              <a:buClr>
                <a:schemeClr val="folHlink"/>
              </a:buClr>
              <a:buSzPct val="60000"/>
            </a:pPr>
            <a:endParaRPr lang="en-US" altLang="en-US" sz="1200" dirty="0">
              <a:latin typeface="Tahoma" pitchFamily="34" charset="0"/>
            </a:endParaRPr>
          </a:p>
        </p:txBody>
      </p:sp>
      <p:sp>
        <p:nvSpPr>
          <p:cNvPr id="6" name="Text Box 72"/>
          <p:cNvSpPr txBox="1">
            <a:spLocks noChangeArrowheads="1"/>
          </p:cNvSpPr>
          <p:nvPr/>
        </p:nvSpPr>
        <p:spPr bwMode="auto">
          <a:xfrm>
            <a:off x="990600" y="696686"/>
            <a:ext cx="7543800" cy="287393"/>
          </a:xfrm>
          <a:prstGeom prst="rect">
            <a:avLst/>
          </a:prstGeom>
          <a:noFill/>
          <a:ln>
            <a:noFill/>
          </a:ln>
          <a:effectLst/>
          <a:extLst>
            <a:ext uri="{909E8E84-426E-40DD-AFC4-6F175D3DCCD1}">
              <a14:hiddenFill xmlns:a14="http://schemas.microsoft.com/office/drawing/2010/main">
                <a:solidFill>
                  <a:schemeClr val="accent2">
                    <a:alpha val="5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6493" tIns="43247" rIns="86493" bIns="43247">
            <a:spAutoFit/>
          </a:bodyPr>
          <a:lstStyle/>
          <a:p>
            <a:pPr algn="l">
              <a:spcBef>
                <a:spcPct val="50000"/>
              </a:spcBef>
            </a:pPr>
            <a:r>
              <a:rPr lang="en-US" altLang="en-US" sz="1300" i="1" dirty="0" smtClean="0"/>
              <a:t>To the best of your knowledge, what entity provides the water for your household?</a:t>
            </a:r>
            <a:endParaRPr lang="en-US" altLang="en-US" sz="1300" i="1" dirty="0"/>
          </a:p>
        </p:txBody>
      </p:sp>
      <p:sp>
        <p:nvSpPr>
          <p:cNvPr id="3" name="Rectangle 2"/>
          <p:cNvSpPr/>
          <p:nvPr/>
        </p:nvSpPr>
        <p:spPr>
          <a:xfrm>
            <a:off x="4876800" y="1600200"/>
            <a:ext cx="1676400" cy="381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809128" y="2286000"/>
            <a:ext cx="1658471" cy="3048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2269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28600" y="152400"/>
            <a:ext cx="8915400" cy="11430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altLang="en-US" sz="2800" dirty="0" smtClean="0"/>
              <a:t>Concerns about Water Supply in Arizona</a:t>
            </a:r>
          </a:p>
        </p:txBody>
      </p:sp>
      <p:graphicFrame>
        <p:nvGraphicFramePr>
          <p:cNvPr id="3" name="Table 2"/>
          <p:cNvGraphicFramePr>
            <a:graphicFrameLocks noGrp="1"/>
          </p:cNvGraphicFramePr>
          <p:nvPr>
            <p:extLst>
              <p:ext uri="{D42A27DB-BD31-4B8C-83A1-F6EECF244321}">
                <p14:modId xmlns:p14="http://schemas.microsoft.com/office/powerpoint/2010/main" val="3618227353"/>
              </p:ext>
            </p:extLst>
          </p:nvPr>
        </p:nvGraphicFramePr>
        <p:xfrm>
          <a:off x="381000" y="990600"/>
          <a:ext cx="6096000" cy="5410200"/>
        </p:xfrm>
        <a:graphic>
          <a:graphicData uri="http://schemas.openxmlformats.org/drawingml/2006/table">
            <a:tbl>
              <a:tblPr firstRow="1" bandRow="1">
                <a:tableStyleId>{5C22544A-7EE6-4342-B048-85BDC9FD1C3A}</a:tableStyleId>
              </a:tblPr>
              <a:tblGrid>
                <a:gridCol w="4953000"/>
                <a:gridCol w="1143000"/>
              </a:tblGrid>
              <a:tr h="370840">
                <a:tc>
                  <a:txBody>
                    <a:bodyPr/>
                    <a:lstStyle/>
                    <a:p>
                      <a:endParaRPr lang="en-US" sz="1300" dirty="0" smtClean="0"/>
                    </a:p>
                    <a:p>
                      <a:r>
                        <a:rPr lang="en-US" sz="1300" dirty="0" smtClean="0"/>
                        <a:t>Concerns</a:t>
                      </a:r>
                      <a:endParaRPr lang="en-US" sz="13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1300" dirty="0" smtClean="0"/>
                        <a:t>Total </a:t>
                      </a:r>
                    </a:p>
                    <a:p>
                      <a:pPr algn="ctr"/>
                      <a:r>
                        <a:rPr lang="en-US" sz="1300" dirty="0" smtClean="0"/>
                        <a:t>(n=449)</a:t>
                      </a:r>
                      <a:endParaRPr lang="en-US" sz="13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236220">
                <a:tc>
                  <a:txBody>
                    <a:bodyPr/>
                    <a:lstStyle/>
                    <a:p>
                      <a:r>
                        <a:rPr lang="en-US" sz="1300" dirty="0" smtClean="0"/>
                        <a:t>NET</a:t>
                      </a:r>
                      <a:r>
                        <a:rPr lang="en-US" sz="1300" baseline="0" dirty="0" smtClean="0"/>
                        <a:t>: Concerns over Lack of Water/Low Water Supply</a:t>
                      </a:r>
                      <a:endParaRPr lang="en-US" sz="1300" dirty="0"/>
                    </a:p>
                  </a:txBody>
                  <a:tcPr>
                    <a:lnL w="12700" cap="flat" cmpd="sng" algn="ctr">
                      <a:solidFill>
                        <a:schemeClr val="tx1"/>
                      </a:solidFill>
                      <a:prstDash val="solid"/>
                      <a:round/>
                      <a:headEnd type="none" w="med" len="med"/>
                      <a:tailEnd type="none" w="med" len="med"/>
                    </a:lnL>
                  </a:tcPr>
                </a:tc>
                <a:tc>
                  <a:txBody>
                    <a:bodyPr/>
                    <a:lstStyle/>
                    <a:p>
                      <a:pPr algn="ctr"/>
                      <a:r>
                        <a:rPr lang="en-US" sz="1300" dirty="0" smtClean="0"/>
                        <a:t>38%</a:t>
                      </a:r>
                      <a:endParaRPr lang="en-US" sz="1300" dirty="0"/>
                    </a:p>
                  </a:txBody>
                  <a:tcPr>
                    <a:lnR w="12700" cap="flat" cmpd="sng" algn="ctr">
                      <a:solidFill>
                        <a:schemeClr val="tx1"/>
                      </a:solidFill>
                      <a:prstDash val="solid"/>
                      <a:round/>
                      <a:headEnd type="none" w="med" len="med"/>
                      <a:tailEnd type="none" w="med" len="med"/>
                    </a:lnR>
                  </a:tcPr>
                </a:tc>
              </a:tr>
              <a:tr h="246380">
                <a:tc>
                  <a:txBody>
                    <a:bodyPr/>
                    <a:lstStyle/>
                    <a:p>
                      <a:r>
                        <a:rPr lang="en-US" sz="1300" dirty="0" smtClean="0"/>
                        <a:t>  Hope it doesn’t run out/not enough water</a:t>
                      </a:r>
                      <a:endParaRPr lang="en-US" sz="1300" dirty="0"/>
                    </a:p>
                  </a:txBody>
                  <a:tcPr>
                    <a:lnL w="12700" cap="flat" cmpd="sng" algn="ctr">
                      <a:solidFill>
                        <a:schemeClr val="tx1"/>
                      </a:solidFill>
                      <a:prstDash val="solid"/>
                      <a:round/>
                      <a:headEnd type="none" w="med" len="med"/>
                      <a:tailEnd type="none" w="med" len="med"/>
                    </a:lnL>
                  </a:tcPr>
                </a:tc>
                <a:tc>
                  <a:txBody>
                    <a:bodyPr/>
                    <a:lstStyle/>
                    <a:p>
                      <a:pPr algn="ctr"/>
                      <a:r>
                        <a:rPr lang="en-US" sz="1300" dirty="0" smtClean="0"/>
                        <a:t>12%</a:t>
                      </a:r>
                      <a:endParaRPr lang="en-US" sz="1300" dirty="0"/>
                    </a:p>
                  </a:txBody>
                  <a:tcPr>
                    <a:lnR w="12700" cap="flat" cmpd="sng" algn="ctr">
                      <a:solidFill>
                        <a:schemeClr val="tx1"/>
                      </a:solidFill>
                      <a:prstDash val="solid"/>
                      <a:round/>
                      <a:headEnd type="none" w="med" len="med"/>
                      <a:tailEnd type="none" w="med" len="med"/>
                    </a:lnR>
                  </a:tcPr>
                </a:tc>
              </a:tr>
              <a:tr h="256540">
                <a:tc>
                  <a:txBody>
                    <a:bodyPr/>
                    <a:lstStyle/>
                    <a:p>
                      <a:r>
                        <a:rPr lang="en-US" sz="1300" dirty="0" smtClean="0"/>
                        <a:t>  May not have enough water for family in future</a:t>
                      </a:r>
                      <a:endParaRPr lang="en-US" sz="1300" dirty="0"/>
                    </a:p>
                  </a:txBody>
                  <a:tcPr>
                    <a:lnL w="12700" cap="flat" cmpd="sng" algn="ctr">
                      <a:solidFill>
                        <a:schemeClr val="tx1"/>
                      </a:solidFill>
                      <a:prstDash val="solid"/>
                      <a:round/>
                      <a:headEnd type="none" w="med" len="med"/>
                      <a:tailEnd type="none" w="med" len="med"/>
                    </a:lnL>
                  </a:tcPr>
                </a:tc>
                <a:tc>
                  <a:txBody>
                    <a:bodyPr/>
                    <a:lstStyle/>
                    <a:p>
                      <a:pPr algn="ctr"/>
                      <a:r>
                        <a:rPr lang="en-US" sz="1300" dirty="0" smtClean="0"/>
                        <a:t>11%</a:t>
                      </a:r>
                      <a:endParaRPr lang="en-US" sz="1300" dirty="0"/>
                    </a:p>
                  </a:txBody>
                  <a:tcPr>
                    <a:lnR w="12700" cap="flat" cmpd="sng" algn="ctr">
                      <a:solidFill>
                        <a:schemeClr val="tx1"/>
                      </a:solidFill>
                      <a:prstDash val="solid"/>
                      <a:round/>
                      <a:headEnd type="none" w="med" len="med"/>
                      <a:tailEnd type="none" w="med" len="med"/>
                    </a:lnR>
                  </a:tcPr>
                </a:tc>
              </a:tr>
              <a:tr h="243840">
                <a:tc>
                  <a:txBody>
                    <a:bodyPr/>
                    <a:lstStyle/>
                    <a:p>
                      <a:r>
                        <a:rPr lang="en-US" sz="1300" dirty="0" smtClean="0"/>
                        <a:t>  May not have enough water to support a strong</a:t>
                      </a:r>
                      <a:r>
                        <a:rPr lang="en-US" sz="1300" baseline="0" dirty="0" smtClean="0"/>
                        <a:t> </a:t>
                      </a:r>
                      <a:r>
                        <a:rPr lang="en-US" sz="1300" dirty="0" smtClean="0"/>
                        <a:t>economy</a:t>
                      </a:r>
                      <a:endParaRPr lang="en-US" sz="1300" dirty="0"/>
                    </a:p>
                  </a:txBody>
                  <a:tcPr>
                    <a:lnL w="12700" cap="flat" cmpd="sng" algn="ctr">
                      <a:solidFill>
                        <a:schemeClr val="tx1"/>
                      </a:solidFill>
                      <a:prstDash val="solid"/>
                      <a:round/>
                      <a:headEnd type="none" w="med" len="med"/>
                      <a:tailEnd type="none" w="med" len="med"/>
                    </a:lnL>
                  </a:tcPr>
                </a:tc>
                <a:tc>
                  <a:txBody>
                    <a:bodyPr/>
                    <a:lstStyle/>
                    <a:p>
                      <a:pPr algn="ctr"/>
                      <a:r>
                        <a:rPr lang="en-US" sz="1300" dirty="0" smtClean="0"/>
                        <a:t>6%</a:t>
                      </a:r>
                      <a:endParaRPr lang="en-US" sz="1300" dirty="0"/>
                    </a:p>
                  </a:txBody>
                  <a:tcPr>
                    <a:lnR w="12700" cap="flat" cmpd="sng" algn="ctr">
                      <a:solidFill>
                        <a:schemeClr val="tx1"/>
                      </a:solidFill>
                      <a:prstDash val="solid"/>
                      <a:round/>
                      <a:headEnd type="none" w="med" len="med"/>
                      <a:tailEnd type="none" w="med" len="med"/>
                    </a:lnR>
                  </a:tcPr>
                </a:tc>
              </a:tr>
              <a:tr h="200660">
                <a:tc>
                  <a:txBody>
                    <a:bodyPr/>
                    <a:lstStyle/>
                    <a:p>
                      <a:r>
                        <a:rPr lang="en-US" sz="1300" dirty="0" smtClean="0"/>
                        <a:t>  Rivers</a:t>
                      </a:r>
                      <a:r>
                        <a:rPr lang="en-US" sz="1300" baseline="0" dirty="0" smtClean="0"/>
                        <a:t> and lakes may dry up</a:t>
                      </a:r>
                      <a:endParaRPr lang="en-US" sz="1300" dirty="0"/>
                    </a:p>
                  </a:txBody>
                  <a:tcPr>
                    <a:lnL w="12700" cap="flat" cmpd="sng" algn="ctr">
                      <a:solidFill>
                        <a:schemeClr val="tx1"/>
                      </a:solidFill>
                      <a:prstDash val="solid"/>
                      <a:round/>
                      <a:headEnd type="none" w="med" len="med"/>
                      <a:tailEnd type="none" w="med" len="med"/>
                    </a:lnL>
                  </a:tcPr>
                </a:tc>
                <a:tc>
                  <a:txBody>
                    <a:bodyPr/>
                    <a:lstStyle/>
                    <a:p>
                      <a:pPr algn="ctr"/>
                      <a:r>
                        <a:rPr lang="en-US" sz="1300" dirty="0" smtClean="0"/>
                        <a:t>5%</a:t>
                      </a:r>
                      <a:endParaRPr lang="en-US" sz="1300" dirty="0"/>
                    </a:p>
                  </a:txBody>
                  <a:tcPr>
                    <a:lnR w="12700" cap="flat" cmpd="sng" algn="ctr">
                      <a:solidFill>
                        <a:schemeClr val="tx1"/>
                      </a:solidFill>
                      <a:prstDash val="solid"/>
                      <a:round/>
                      <a:headEnd type="none" w="med" len="med"/>
                      <a:tailEnd type="none" w="med" len="med"/>
                    </a:lnR>
                  </a:tcPr>
                </a:tc>
              </a:tr>
              <a:tr h="210820">
                <a:tc>
                  <a:txBody>
                    <a:bodyPr/>
                    <a:lstStyle/>
                    <a:p>
                      <a:r>
                        <a:rPr lang="en-US" sz="1300" dirty="0" smtClean="0"/>
                        <a:t>  No one is trying to conserve/people</a:t>
                      </a:r>
                      <a:r>
                        <a:rPr lang="en-US" sz="1300" baseline="0" dirty="0" smtClean="0"/>
                        <a:t> consume too much</a:t>
                      </a:r>
                      <a:endParaRPr lang="en-US" sz="1300" dirty="0"/>
                    </a:p>
                  </a:txBody>
                  <a:tcPr>
                    <a:lnL w="12700" cap="flat" cmpd="sng" algn="ctr">
                      <a:solidFill>
                        <a:schemeClr val="tx1"/>
                      </a:solidFill>
                      <a:prstDash val="solid"/>
                      <a:round/>
                      <a:headEnd type="none" w="med" len="med"/>
                      <a:tailEnd type="none" w="med" len="med"/>
                    </a:lnL>
                  </a:tcPr>
                </a:tc>
                <a:tc>
                  <a:txBody>
                    <a:bodyPr/>
                    <a:lstStyle/>
                    <a:p>
                      <a:pPr algn="ctr"/>
                      <a:r>
                        <a:rPr lang="en-US" sz="1300" dirty="0" smtClean="0"/>
                        <a:t>4%</a:t>
                      </a:r>
                      <a:endParaRPr lang="en-US" sz="1300" dirty="0"/>
                    </a:p>
                  </a:txBody>
                  <a:tcPr>
                    <a:lnR w="12700" cap="flat" cmpd="sng" algn="ctr">
                      <a:solidFill>
                        <a:schemeClr val="tx1"/>
                      </a:solidFill>
                      <a:prstDash val="solid"/>
                      <a:round/>
                      <a:headEnd type="none" w="med" len="med"/>
                      <a:tailEnd type="none" w="med" len="med"/>
                    </a:lnR>
                  </a:tcPr>
                </a:tc>
              </a:tr>
              <a:tr h="220980">
                <a:tc>
                  <a:txBody>
                    <a:bodyPr/>
                    <a:lstStyle/>
                    <a:p>
                      <a:r>
                        <a:rPr lang="en-US" sz="1300" dirty="0" smtClean="0"/>
                        <a:t>  Drought/lack</a:t>
                      </a:r>
                      <a:r>
                        <a:rPr lang="en-US" sz="1300" baseline="0" dirty="0" smtClean="0"/>
                        <a:t> of rain</a:t>
                      </a:r>
                      <a:endParaRPr lang="en-US" sz="1300" dirty="0"/>
                    </a:p>
                  </a:txBody>
                  <a:tcPr>
                    <a:lnL w="12700" cap="flat" cmpd="sng" algn="ctr">
                      <a:solidFill>
                        <a:schemeClr val="tx1"/>
                      </a:solidFill>
                      <a:prstDash val="solid"/>
                      <a:round/>
                      <a:headEnd type="none" w="med" len="med"/>
                      <a:tailEnd type="none" w="med" len="med"/>
                    </a:lnL>
                  </a:tcPr>
                </a:tc>
                <a:tc>
                  <a:txBody>
                    <a:bodyPr/>
                    <a:lstStyle/>
                    <a:p>
                      <a:pPr algn="ctr"/>
                      <a:r>
                        <a:rPr lang="en-US" sz="1300" dirty="0" smtClean="0"/>
                        <a:t>3%</a:t>
                      </a:r>
                      <a:endParaRPr lang="en-US" sz="1300" dirty="0"/>
                    </a:p>
                  </a:txBody>
                  <a:tcPr>
                    <a:lnR w="12700" cap="flat" cmpd="sng" algn="ctr">
                      <a:solidFill>
                        <a:schemeClr val="tx1"/>
                      </a:solidFill>
                      <a:prstDash val="solid"/>
                      <a:round/>
                      <a:headEnd type="none" w="med" len="med"/>
                      <a:tailEnd type="none" w="med" len="med"/>
                    </a:lnR>
                  </a:tcPr>
                </a:tc>
              </a:tr>
              <a:tr h="231140">
                <a:tc>
                  <a:txBody>
                    <a:bodyPr/>
                    <a:lstStyle/>
                    <a:p>
                      <a:r>
                        <a:rPr lang="en-US" sz="1300" dirty="0" smtClean="0"/>
                        <a:t>NET: Concern over</a:t>
                      </a:r>
                      <a:r>
                        <a:rPr lang="en-US" sz="1300" baseline="0" dirty="0" smtClean="0"/>
                        <a:t> </a:t>
                      </a:r>
                      <a:r>
                        <a:rPr lang="en-US" sz="1300" dirty="0" smtClean="0"/>
                        <a:t>Quality or Content of Water</a:t>
                      </a:r>
                      <a:endParaRPr lang="en-US" sz="1300" dirty="0"/>
                    </a:p>
                  </a:txBody>
                  <a:tcPr>
                    <a:lnL w="12700" cap="flat" cmpd="sng" algn="ctr">
                      <a:solidFill>
                        <a:schemeClr val="tx1"/>
                      </a:solidFill>
                      <a:prstDash val="solid"/>
                      <a:round/>
                      <a:headEnd type="none" w="med" len="med"/>
                      <a:tailEnd type="none" w="med" len="med"/>
                    </a:lnL>
                  </a:tcPr>
                </a:tc>
                <a:tc>
                  <a:txBody>
                    <a:bodyPr/>
                    <a:lstStyle/>
                    <a:p>
                      <a:pPr algn="ctr"/>
                      <a:r>
                        <a:rPr lang="en-US" sz="1300" dirty="0" smtClean="0"/>
                        <a:t>21%</a:t>
                      </a:r>
                      <a:endParaRPr lang="en-US" sz="1300" dirty="0"/>
                    </a:p>
                  </a:txBody>
                  <a:tcPr>
                    <a:lnR w="12700" cap="flat" cmpd="sng" algn="ctr">
                      <a:solidFill>
                        <a:schemeClr val="tx1"/>
                      </a:solidFill>
                      <a:prstDash val="solid"/>
                      <a:round/>
                      <a:headEnd type="none" w="med" len="med"/>
                      <a:tailEnd type="none" w="med" len="med"/>
                    </a:lnR>
                  </a:tcPr>
                </a:tc>
              </a:tr>
              <a:tr h="231140">
                <a:tc>
                  <a:txBody>
                    <a:bodyPr/>
                    <a:lstStyle/>
                    <a:p>
                      <a:r>
                        <a:rPr lang="en-US" sz="1300" dirty="0" smtClean="0"/>
                        <a:t>  Chemicals</a:t>
                      </a:r>
                      <a:r>
                        <a:rPr lang="en-US" sz="1300" baseline="0" dirty="0" smtClean="0"/>
                        <a:t> in the water/water purity/water quality</a:t>
                      </a:r>
                      <a:endParaRPr lang="en-US" sz="1300" dirty="0"/>
                    </a:p>
                  </a:txBody>
                  <a:tcPr>
                    <a:lnL w="12700" cap="flat" cmpd="sng" algn="ctr">
                      <a:solidFill>
                        <a:schemeClr val="tx1"/>
                      </a:solidFill>
                      <a:prstDash val="solid"/>
                      <a:round/>
                      <a:headEnd type="none" w="med" len="med"/>
                      <a:tailEnd type="none" w="med" len="med"/>
                    </a:lnL>
                  </a:tcPr>
                </a:tc>
                <a:tc>
                  <a:txBody>
                    <a:bodyPr/>
                    <a:lstStyle/>
                    <a:p>
                      <a:pPr algn="ctr"/>
                      <a:r>
                        <a:rPr lang="en-US" sz="1300" dirty="0" smtClean="0"/>
                        <a:t>15%</a:t>
                      </a:r>
                      <a:endParaRPr lang="en-US" sz="1300" dirty="0"/>
                    </a:p>
                  </a:txBody>
                  <a:tcPr>
                    <a:lnR w="12700" cap="flat" cmpd="sng" algn="ctr">
                      <a:solidFill>
                        <a:schemeClr val="tx1"/>
                      </a:solidFill>
                      <a:prstDash val="solid"/>
                      <a:round/>
                      <a:headEnd type="none" w="med" len="med"/>
                      <a:tailEnd type="none" w="med" len="med"/>
                    </a:lnR>
                  </a:tcPr>
                </a:tc>
              </a:tr>
              <a:tr h="231140">
                <a:tc>
                  <a:txBody>
                    <a:bodyPr/>
                    <a:lstStyle/>
                    <a:p>
                      <a:r>
                        <a:rPr lang="en-US" sz="1300" dirty="0" smtClean="0"/>
                        <a:t>  Hard water/too</a:t>
                      </a:r>
                      <a:r>
                        <a:rPr lang="en-US" sz="1300" baseline="0" dirty="0" smtClean="0"/>
                        <a:t> many minerals</a:t>
                      </a:r>
                      <a:endParaRPr lang="en-US" sz="1300" dirty="0"/>
                    </a:p>
                  </a:txBody>
                  <a:tcPr>
                    <a:lnL w="12700" cap="flat" cmpd="sng" algn="ctr">
                      <a:solidFill>
                        <a:schemeClr val="tx1"/>
                      </a:solidFill>
                      <a:prstDash val="solid"/>
                      <a:round/>
                      <a:headEnd type="none" w="med" len="med"/>
                      <a:tailEnd type="none" w="med" len="med"/>
                    </a:lnL>
                  </a:tcPr>
                </a:tc>
                <a:tc>
                  <a:txBody>
                    <a:bodyPr/>
                    <a:lstStyle/>
                    <a:p>
                      <a:pPr algn="ctr"/>
                      <a:r>
                        <a:rPr lang="en-US" sz="1300" dirty="0" smtClean="0"/>
                        <a:t>2%</a:t>
                      </a:r>
                      <a:endParaRPr lang="en-US" sz="1300" dirty="0"/>
                    </a:p>
                  </a:txBody>
                  <a:tcPr>
                    <a:lnR w="12700" cap="flat" cmpd="sng" algn="ctr">
                      <a:solidFill>
                        <a:schemeClr val="tx1"/>
                      </a:solidFill>
                      <a:prstDash val="solid"/>
                      <a:round/>
                      <a:headEnd type="none" w="med" len="med"/>
                      <a:tailEnd type="none" w="med" len="med"/>
                    </a:lnR>
                  </a:tcPr>
                </a:tc>
              </a:tr>
              <a:tr h="241300">
                <a:tc>
                  <a:txBody>
                    <a:bodyPr/>
                    <a:lstStyle/>
                    <a:p>
                      <a:r>
                        <a:rPr lang="en-US" sz="1300" dirty="0" smtClean="0"/>
                        <a:t>  Not healthy/not safe</a:t>
                      </a:r>
                      <a:endParaRPr lang="en-US" sz="1300" dirty="0"/>
                    </a:p>
                  </a:txBody>
                  <a:tcPr>
                    <a:lnL w="12700" cap="flat" cmpd="sng" algn="ctr">
                      <a:solidFill>
                        <a:schemeClr val="tx1"/>
                      </a:solidFill>
                      <a:prstDash val="solid"/>
                      <a:round/>
                      <a:headEnd type="none" w="med" len="med"/>
                      <a:tailEnd type="none" w="med" len="med"/>
                    </a:lnL>
                  </a:tcPr>
                </a:tc>
                <a:tc>
                  <a:txBody>
                    <a:bodyPr/>
                    <a:lstStyle/>
                    <a:p>
                      <a:pPr algn="ctr"/>
                      <a:r>
                        <a:rPr lang="en-US" sz="1300" dirty="0" smtClean="0"/>
                        <a:t>2%</a:t>
                      </a:r>
                      <a:endParaRPr lang="en-US" sz="1300" dirty="0"/>
                    </a:p>
                  </a:txBody>
                  <a:tcPr>
                    <a:lnR w="12700" cap="flat" cmpd="sng" algn="ctr">
                      <a:solidFill>
                        <a:schemeClr val="tx1"/>
                      </a:solidFill>
                      <a:prstDash val="solid"/>
                      <a:round/>
                      <a:headEnd type="none" w="med" len="med"/>
                      <a:tailEnd type="none" w="med" len="med"/>
                    </a:lnR>
                  </a:tcPr>
                </a:tc>
              </a:tr>
              <a:tr h="241300">
                <a:tc>
                  <a:txBody>
                    <a:bodyPr/>
                    <a:lstStyle/>
                    <a:p>
                      <a:r>
                        <a:rPr lang="en-US" sz="1300" dirty="0" smtClean="0"/>
                        <a:t>  Fluoride</a:t>
                      </a:r>
                      <a:r>
                        <a:rPr lang="en-US" sz="1300" baseline="0" dirty="0" smtClean="0"/>
                        <a:t> in the water</a:t>
                      </a:r>
                      <a:endParaRPr lang="en-US" sz="1300" dirty="0"/>
                    </a:p>
                  </a:txBody>
                  <a:tcPr>
                    <a:lnL w="12700" cap="flat" cmpd="sng" algn="ctr">
                      <a:solidFill>
                        <a:schemeClr val="tx1"/>
                      </a:solidFill>
                      <a:prstDash val="solid"/>
                      <a:round/>
                      <a:headEnd type="none" w="med" len="med"/>
                      <a:tailEnd type="none" w="med" len="med"/>
                    </a:lnL>
                  </a:tcPr>
                </a:tc>
                <a:tc>
                  <a:txBody>
                    <a:bodyPr/>
                    <a:lstStyle/>
                    <a:p>
                      <a:pPr algn="ctr"/>
                      <a:r>
                        <a:rPr lang="en-US" sz="1300" dirty="0" smtClean="0"/>
                        <a:t>2%</a:t>
                      </a:r>
                      <a:endParaRPr lang="en-US" sz="1300" dirty="0"/>
                    </a:p>
                  </a:txBody>
                  <a:tcPr>
                    <a:lnR w="12700" cap="flat" cmpd="sng" algn="ctr">
                      <a:solidFill>
                        <a:schemeClr val="tx1"/>
                      </a:solidFill>
                      <a:prstDash val="solid"/>
                      <a:round/>
                      <a:headEnd type="none" w="med" len="med"/>
                      <a:tailEnd type="none" w="med" len="med"/>
                    </a:lnR>
                  </a:tcPr>
                </a:tc>
              </a:tr>
              <a:tr h="241300">
                <a:tc>
                  <a:txBody>
                    <a:bodyPr/>
                    <a:lstStyle/>
                    <a:p>
                      <a:r>
                        <a:rPr lang="en-US" sz="1300" dirty="0" smtClean="0"/>
                        <a:t>NET</a:t>
                      </a:r>
                      <a:r>
                        <a:rPr lang="en-US" sz="1300" baseline="0" dirty="0" smtClean="0"/>
                        <a:t> </a:t>
                      </a:r>
                      <a:r>
                        <a:rPr lang="en-US" sz="1300" dirty="0" smtClean="0"/>
                        <a:t>Tap water</a:t>
                      </a:r>
                      <a:r>
                        <a:rPr lang="en-US" sz="1300" baseline="0" dirty="0" smtClean="0"/>
                        <a:t> does not taste good/don’t drink tap water</a:t>
                      </a:r>
                      <a:endParaRPr lang="en-US" sz="1300" dirty="0"/>
                    </a:p>
                  </a:txBody>
                  <a:tcPr>
                    <a:lnL w="12700" cap="flat" cmpd="sng" algn="ctr">
                      <a:solidFill>
                        <a:schemeClr val="tx1"/>
                      </a:solidFill>
                      <a:prstDash val="solid"/>
                      <a:round/>
                      <a:headEnd type="none" w="med" len="med"/>
                      <a:tailEnd type="none" w="med" len="med"/>
                    </a:lnL>
                  </a:tcPr>
                </a:tc>
                <a:tc>
                  <a:txBody>
                    <a:bodyPr/>
                    <a:lstStyle/>
                    <a:p>
                      <a:pPr algn="ctr"/>
                      <a:r>
                        <a:rPr lang="en-US" sz="1300" dirty="0" smtClean="0"/>
                        <a:t>4%</a:t>
                      </a:r>
                      <a:endParaRPr lang="en-US" sz="1300" dirty="0"/>
                    </a:p>
                  </a:txBody>
                  <a:tcPr>
                    <a:lnR w="12700" cap="flat" cmpd="sng" algn="ctr">
                      <a:solidFill>
                        <a:schemeClr val="tx1"/>
                      </a:solidFill>
                      <a:prstDash val="solid"/>
                      <a:round/>
                      <a:headEnd type="none" w="med" len="med"/>
                      <a:tailEnd type="none" w="med" len="med"/>
                    </a:lnR>
                  </a:tcPr>
                </a:tc>
              </a:tr>
              <a:tr h="271780">
                <a:tc>
                  <a:txBody>
                    <a:bodyPr/>
                    <a:lstStyle/>
                    <a:p>
                      <a:r>
                        <a:rPr lang="en-US" sz="1300" dirty="0" smtClean="0"/>
                        <a:t>NET Handling</a:t>
                      </a:r>
                      <a:r>
                        <a:rPr lang="en-US" sz="1300" baseline="0" dirty="0" smtClean="0"/>
                        <a:t> or Management of Water Supply</a:t>
                      </a:r>
                      <a:endParaRPr lang="en-US" sz="1300" dirty="0"/>
                    </a:p>
                  </a:txBody>
                  <a:tcPr>
                    <a:lnL w="12700" cap="flat" cmpd="sng" algn="ctr">
                      <a:solidFill>
                        <a:schemeClr val="tx1"/>
                      </a:solidFill>
                      <a:prstDash val="solid"/>
                      <a:round/>
                      <a:headEnd type="none" w="med" len="med"/>
                      <a:tailEnd type="none" w="med" len="med"/>
                    </a:lnL>
                  </a:tcPr>
                </a:tc>
                <a:tc>
                  <a:txBody>
                    <a:bodyPr/>
                    <a:lstStyle/>
                    <a:p>
                      <a:pPr algn="ctr"/>
                      <a:r>
                        <a:rPr lang="en-US" sz="1300" dirty="0" smtClean="0"/>
                        <a:t>2%</a:t>
                      </a:r>
                      <a:endParaRPr lang="en-US" sz="1300" dirty="0"/>
                    </a:p>
                  </a:txBody>
                  <a:tcPr>
                    <a:lnR w="12700" cap="flat" cmpd="sng" algn="ctr">
                      <a:solidFill>
                        <a:schemeClr val="tx1"/>
                      </a:solidFill>
                      <a:prstDash val="solid"/>
                      <a:round/>
                      <a:headEnd type="none" w="med" len="med"/>
                      <a:tailEnd type="none" w="med" len="med"/>
                    </a:lnR>
                  </a:tcPr>
                </a:tc>
              </a:tr>
              <a:tr h="271780">
                <a:tc>
                  <a:txBody>
                    <a:bodyPr/>
                    <a:lstStyle/>
                    <a:p>
                      <a:r>
                        <a:rPr lang="en-US" sz="1300" dirty="0" smtClean="0"/>
                        <a:t>Water may become too expensive</a:t>
                      </a:r>
                      <a:r>
                        <a:rPr lang="en-US" sz="1300" baseline="0" dirty="0" smtClean="0"/>
                        <a:t> in the future</a:t>
                      </a:r>
                      <a:endParaRPr lang="en-US" sz="1300" dirty="0"/>
                    </a:p>
                  </a:txBody>
                  <a:tcPr>
                    <a:lnL w="12700" cap="flat" cmpd="sng" algn="ctr">
                      <a:solidFill>
                        <a:schemeClr val="tx1"/>
                      </a:solidFill>
                      <a:prstDash val="solid"/>
                      <a:round/>
                      <a:headEnd type="none" w="med" len="med"/>
                      <a:tailEnd type="none" w="med" len="med"/>
                    </a:lnL>
                  </a:tcPr>
                </a:tc>
                <a:tc>
                  <a:txBody>
                    <a:bodyPr/>
                    <a:lstStyle/>
                    <a:p>
                      <a:pPr algn="ctr"/>
                      <a:r>
                        <a:rPr lang="en-US" sz="1300" dirty="0" smtClean="0"/>
                        <a:t>2%</a:t>
                      </a:r>
                      <a:endParaRPr lang="en-US" sz="1300" dirty="0"/>
                    </a:p>
                  </a:txBody>
                  <a:tcPr>
                    <a:lnR w="12700" cap="flat" cmpd="sng" algn="ctr">
                      <a:solidFill>
                        <a:schemeClr val="tx1"/>
                      </a:solidFill>
                      <a:prstDash val="solid"/>
                      <a:round/>
                      <a:headEnd type="none" w="med" len="med"/>
                      <a:tailEnd type="none" w="med" len="med"/>
                    </a:lnR>
                  </a:tcPr>
                </a:tc>
              </a:tr>
              <a:tr h="198120">
                <a:tc>
                  <a:txBody>
                    <a:bodyPr/>
                    <a:lstStyle/>
                    <a:p>
                      <a:r>
                        <a:rPr lang="en-US" sz="1300" dirty="0" smtClean="0"/>
                        <a:t>No concerns</a:t>
                      </a:r>
                      <a:endParaRPr lang="en-US" sz="1300" dirty="0"/>
                    </a:p>
                  </a:txBody>
                  <a:tcPr>
                    <a:lnL w="12700" cap="flat" cmpd="sng" algn="ctr">
                      <a:solidFill>
                        <a:schemeClr val="tx1"/>
                      </a:solidFill>
                      <a:prstDash val="solid"/>
                      <a:round/>
                      <a:headEnd type="none" w="med" len="med"/>
                      <a:tailEnd type="none" w="med" len="med"/>
                    </a:lnL>
                  </a:tcPr>
                </a:tc>
                <a:tc>
                  <a:txBody>
                    <a:bodyPr/>
                    <a:lstStyle/>
                    <a:p>
                      <a:pPr algn="ctr"/>
                      <a:r>
                        <a:rPr lang="en-US" sz="1300" dirty="0" smtClean="0"/>
                        <a:t>34%</a:t>
                      </a:r>
                      <a:endParaRPr lang="en-US" sz="1300" dirty="0"/>
                    </a:p>
                  </a:txBody>
                  <a:tcPr>
                    <a:lnR w="12700" cap="flat" cmpd="sng" algn="ctr">
                      <a:solidFill>
                        <a:schemeClr val="tx1"/>
                      </a:solidFill>
                      <a:prstDash val="solid"/>
                      <a:round/>
                      <a:headEnd type="none" w="med" len="med"/>
                      <a:tailEnd type="none" w="med" len="med"/>
                    </a:lnR>
                  </a:tcPr>
                </a:tc>
              </a:tr>
              <a:tr h="289560">
                <a:tc>
                  <a:txBody>
                    <a:bodyPr/>
                    <a:lstStyle/>
                    <a:p>
                      <a:r>
                        <a:rPr lang="en-US" sz="1300" dirty="0" smtClean="0"/>
                        <a:t>Don’t know</a:t>
                      </a:r>
                      <a:endParaRPr lang="en-US" sz="13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1300" dirty="0" smtClean="0"/>
                        <a:t>3%</a:t>
                      </a:r>
                      <a:endParaRPr lang="en-US" sz="13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7" name="Text Box 72"/>
          <p:cNvSpPr txBox="1">
            <a:spLocks noChangeArrowheads="1"/>
          </p:cNvSpPr>
          <p:nvPr/>
        </p:nvSpPr>
        <p:spPr bwMode="auto">
          <a:xfrm>
            <a:off x="381000" y="646848"/>
            <a:ext cx="7696200" cy="287393"/>
          </a:xfrm>
          <a:prstGeom prst="rect">
            <a:avLst/>
          </a:prstGeom>
          <a:noFill/>
          <a:ln>
            <a:noFill/>
          </a:ln>
          <a:effectLst/>
          <a:extLst>
            <a:ext uri="{909E8E84-426E-40DD-AFC4-6F175D3DCCD1}">
              <a14:hiddenFill xmlns:a14="http://schemas.microsoft.com/office/drawing/2010/main">
                <a:solidFill>
                  <a:schemeClr val="accent2">
                    <a:alpha val="5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6493" tIns="43247" rIns="86493" bIns="43247">
            <a:spAutoFit/>
          </a:bodyPr>
          <a:lstStyle/>
          <a:p>
            <a:pPr algn="l">
              <a:spcBef>
                <a:spcPct val="50000"/>
              </a:spcBef>
            </a:pPr>
            <a:r>
              <a:rPr lang="en-US" altLang="en-US" sz="1300" i="1" dirty="0" smtClean="0"/>
              <a:t>What concerns, if any do you have about the water supply in Arizona? Any other concerns?</a:t>
            </a:r>
            <a:endParaRPr lang="en-US" altLang="en-US" sz="1300" i="1" dirty="0"/>
          </a:p>
        </p:txBody>
      </p:sp>
      <p:sp>
        <p:nvSpPr>
          <p:cNvPr id="5" name="TextBox 4"/>
          <p:cNvSpPr txBox="1"/>
          <p:nvPr/>
        </p:nvSpPr>
        <p:spPr>
          <a:xfrm>
            <a:off x="6553200" y="1600200"/>
            <a:ext cx="2362200" cy="3539430"/>
          </a:xfrm>
          <a:prstGeom prst="rect">
            <a:avLst/>
          </a:prstGeom>
          <a:noFill/>
          <a:ln>
            <a:solidFill>
              <a:schemeClr val="tx1"/>
            </a:solidFill>
          </a:ln>
        </p:spPr>
        <p:txBody>
          <a:bodyPr wrap="square" rtlCol="0">
            <a:spAutoFit/>
          </a:bodyPr>
          <a:lstStyle/>
          <a:p>
            <a:pPr marL="285750" indent="-285750">
              <a:buClr>
                <a:schemeClr val="accent1"/>
              </a:buClr>
              <a:buFont typeface="Arial" panose="020B0604020202020204" pitchFamily="34" charset="0"/>
              <a:buChar char="•"/>
            </a:pPr>
            <a:r>
              <a:rPr lang="en-US" sz="1600" dirty="0" smtClean="0">
                <a:latin typeface="Calibri" panose="020F0502020204030204" pitchFamily="34" charset="0"/>
              </a:rPr>
              <a:t>Tucson residents (51%), residents 50+ (44%), and non-Hispanics (41%) are more likely to share concerns about a lack of water or dwindling water supply. </a:t>
            </a:r>
          </a:p>
          <a:p>
            <a:pPr marL="285750" indent="-285750">
              <a:buClr>
                <a:schemeClr val="accent1"/>
              </a:buClr>
              <a:buFont typeface="Arial" panose="020B0604020202020204" pitchFamily="34" charset="0"/>
              <a:buChar char="•"/>
            </a:pPr>
            <a:endParaRPr lang="en-US" sz="1600" dirty="0">
              <a:latin typeface="Calibri" panose="020F0502020204030204" pitchFamily="34" charset="0"/>
            </a:endParaRPr>
          </a:p>
          <a:p>
            <a:pPr marL="285750" indent="-285750">
              <a:buClr>
                <a:schemeClr val="accent1"/>
              </a:buClr>
              <a:buFont typeface="Arial" panose="020B0604020202020204" pitchFamily="34" charset="0"/>
              <a:buChar char="•"/>
            </a:pPr>
            <a:r>
              <a:rPr lang="en-US" sz="1600" dirty="0" smtClean="0">
                <a:latin typeface="Calibri" panose="020F0502020204030204" pitchFamily="34" charset="0"/>
              </a:rPr>
              <a:t>Younger residents are more concerned about the quality or content of the water supply (40% of those &lt;30). </a:t>
            </a:r>
            <a:endParaRPr lang="en-US" sz="1600" dirty="0">
              <a:latin typeface="Calibri" panose="020F0502020204030204" pitchFamily="34" charset="0"/>
            </a:endParaRPr>
          </a:p>
        </p:txBody>
      </p:sp>
    </p:spTree>
    <p:extLst>
      <p:ext uri="{BB962C8B-B14F-4D97-AF65-F5344CB8AC3E}">
        <p14:creationId xmlns:p14="http://schemas.microsoft.com/office/powerpoint/2010/main" val="3741790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457200" y="304800"/>
            <a:ext cx="8534400" cy="1143000"/>
          </a:xfrm>
        </p:spPr>
        <p:txBody>
          <a:bodyPr/>
          <a:lstStyle/>
          <a:p>
            <a:r>
              <a:rPr lang="en-US" altLang="en-US" sz="3600" dirty="0" smtClean="0"/>
              <a:t>Water Crisis in Arizona</a:t>
            </a:r>
            <a:endParaRPr lang="en-US" altLang="en-US" sz="3600" dirty="0"/>
          </a:p>
        </p:txBody>
      </p:sp>
      <p:sp>
        <p:nvSpPr>
          <p:cNvPr id="201731" name="Rectangle 3"/>
          <p:cNvSpPr>
            <a:spLocks noChangeArrowheads="1"/>
          </p:cNvSpPr>
          <p:nvPr/>
        </p:nvSpPr>
        <p:spPr bwMode="auto">
          <a:xfrm>
            <a:off x="6019800" y="2567354"/>
            <a:ext cx="2667000" cy="2286000"/>
          </a:xfrm>
          <a:prstGeom prst="rect">
            <a:avLst/>
          </a:prstGeom>
          <a:solidFill>
            <a:schemeClr val="bg1"/>
          </a:solidFill>
          <a:ln w="9525">
            <a:solidFill>
              <a:schemeClr val="tx1"/>
            </a:solidFill>
            <a:miter lim="800000"/>
            <a:headEnd/>
            <a:tailEnd/>
          </a:ln>
          <a:effectLst>
            <a:outerShdw dist="107763" dir="13500000" algn="ctr" rotWithShape="0">
              <a:schemeClr val="bg2">
                <a:alpha val="50000"/>
              </a:schemeClr>
            </a:outerShdw>
          </a:effectLst>
        </p:spPr>
        <p:txBody>
          <a:bodyPr lIns="91432" tIns="86493" rIns="91432" bIns="86493"/>
          <a:lstStyle>
            <a:lvl1pPr marL="361950" indent="-361950" algn="l" defTabSz="966788">
              <a:defRPr sz="2400">
                <a:solidFill>
                  <a:schemeClr val="tx1"/>
                </a:solidFill>
                <a:latin typeface="Times New Roman" pitchFamily="18" charset="0"/>
              </a:defRPr>
            </a:lvl1pPr>
            <a:lvl2pPr marL="785813" indent="-303213" algn="l" defTabSz="966788">
              <a:defRPr sz="2400">
                <a:solidFill>
                  <a:schemeClr val="tx1"/>
                </a:solidFill>
                <a:latin typeface="Times New Roman" pitchFamily="18" charset="0"/>
              </a:defRPr>
            </a:lvl2pPr>
            <a:lvl3pPr marL="1208088" indent="-241300" algn="l" defTabSz="966788">
              <a:defRPr sz="2400">
                <a:solidFill>
                  <a:schemeClr val="tx1"/>
                </a:solidFill>
                <a:latin typeface="Times New Roman" pitchFamily="18" charset="0"/>
              </a:defRPr>
            </a:lvl3pPr>
            <a:lvl4pPr marL="1692275" indent="-242888" algn="l" defTabSz="966788">
              <a:defRPr sz="2400">
                <a:solidFill>
                  <a:schemeClr val="tx1"/>
                </a:solidFill>
                <a:latin typeface="Times New Roman" pitchFamily="18" charset="0"/>
              </a:defRPr>
            </a:lvl4pPr>
            <a:lvl5pPr marL="2174875" indent="-241300" algn="l" defTabSz="966788">
              <a:defRPr sz="2400">
                <a:solidFill>
                  <a:schemeClr val="tx1"/>
                </a:solidFill>
                <a:latin typeface="Times New Roman" pitchFamily="18" charset="0"/>
              </a:defRPr>
            </a:lvl5pPr>
            <a:lvl6pPr marL="2632075" indent="-241300" defTabSz="966788" fontAlgn="base">
              <a:spcBef>
                <a:spcPct val="0"/>
              </a:spcBef>
              <a:spcAft>
                <a:spcPct val="0"/>
              </a:spcAft>
              <a:defRPr sz="2400">
                <a:solidFill>
                  <a:schemeClr val="tx1"/>
                </a:solidFill>
                <a:latin typeface="Times New Roman" pitchFamily="18" charset="0"/>
              </a:defRPr>
            </a:lvl6pPr>
            <a:lvl7pPr marL="3089275" indent="-241300" defTabSz="966788" fontAlgn="base">
              <a:spcBef>
                <a:spcPct val="0"/>
              </a:spcBef>
              <a:spcAft>
                <a:spcPct val="0"/>
              </a:spcAft>
              <a:defRPr sz="2400">
                <a:solidFill>
                  <a:schemeClr val="tx1"/>
                </a:solidFill>
                <a:latin typeface="Times New Roman" pitchFamily="18" charset="0"/>
              </a:defRPr>
            </a:lvl7pPr>
            <a:lvl8pPr marL="3546475" indent="-241300" defTabSz="966788" fontAlgn="base">
              <a:spcBef>
                <a:spcPct val="0"/>
              </a:spcBef>
              <a:spcAft>
                <a:spcPct val="0"/>
              </a:spcAft>
              <a:defRPr sz="2400">
                <a:solidFill>
                  <a:schemeClr val="tx1"/>
                </a:solidFill>
                <a:latin typeface="Times New Roman" pitchFamily="18" charset="0"/>
              </a:defRPr>
            </a:lvl8pPr>
            <a:lvl9pPr marL="4003675" indent="-241300" defTabSz="966788" fontAlgn="base">
              <a:spcBef>
                <a:spcPct val="0"/>
              </a:spcBef>
              <a:spcAft>
                <a:spcPct val="0"/>
              </a:spcAft>
              <a:defRPr sz="2400">
                <a:solidFill>
                  <a:schemeClr val="tx1"/>
                </a:solidFill>
                <a:latin typeface="Times New Roman" pitchFamily="18" charset="0"/>
              </a:defRPr>
            </a:lvl9pPr>
          </a:lstStyle>
          <a:p>
            <a:pPr>
              <a:spcBef>
                <a:spcPct val="20000"/>
              </a:spcBef>
              <a:buClr>
                <a:schemeClr val="folHlink"/>
              </a:buClr>
              <a:buSzPct val="60000"/>
              <a:buFont typeface="Wingdings" pitchFamily="2" charset="2"/>
              <a:buChar char="n"/>
            </a:pPr>
            <a:r>
              <a:rPr lang="en-US" altLang="en-US" sz="1800" dirty="0" smtClean="0">
                <a:latin typeface="Calibri" panose="020F0502020204030204" pitchFamily="34" charset="0"/>
              </a:rPr>
              <a:t>Residents in outlying areas of the state  are significantly more likely to believe AZ is in a water crisis (61% vs. 50% Phoenix and 52% Tucson).</a:t>
            </a:r>
          </a:p>
          <a:p>
            <a:pPr>
              <a:spcBef>
                <a:spcPct val="20000"/>
              </a:spcBef>
              <a:buClr>
                <a:schemeClr val="folHlink"/>
              </a:buClr>
              <a:buSzPct val="60000"/>
              <a:buFont typeface="Wingdings" pitchFamily="2" charset="2"/>
              <a:buChar char="n"/>
            </a:pPr>
            <a:endParaRPr lang="en-US" altLang="en-US" sz="1800" dirty="0">
              <a:latin typeface="Calibri" panose="020F0502020204030204" pitchFamily="34" charset="0"/>
            </a:endParaRPr>
          </a:p>
        </p:txBody>
      </p:sp>
      <p:sp>
        <p:nvSpPr>
          <p:cNvPr id="201800" name="Text Box 72"/>
          <p:cNvSpPr txBox="1">
            <a:spLocks noChangeArrowheads="1"/>
          </p:cNvSpPr>
          <p:nvPr/>
        </p:nvSpPr>
        <p:spPr bwMode="auto">
          <a:xfrm>
            <a:off x="762000" y="914400"/>
            <a:ext cx="5257800" cy="302782"/>
          </a:xfrm>
          <a:prstGeom prst="rect">
            <a:avLst/>
          </a:prstGeom>
          <a:noFill/>
          <a:ln>
            <a:noFill/>
          </a:ln>
          <a:effectLst/>
          <a:extLst>
            <a:ext uri="{909E8E84-426E-40DD-AFC4-6F175D3DCCD1}">
              <a14:hiddenFill xmlns:a14="http://schemas.microsoft.com/office/drawing/2010/main">
                <a:solidFill>
                  <a:schemeClr val="accent2">
                    <a:alpha val="5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6493" tIns="43247" rIns="86493" bIns="43247">
            <a:spAutoFit/>
          </a:bodyPr>
          <a:lstStyle/>
          <a:p>
            <a:pPr algn="l">
              <a:spcBef>
                <a:spcPct val="50000"/>
              </a:spcBef>
            </a:pPr>
            <a:r>
              <a:rPr lang="en-US" altLang="en-US" sz="1400" i="1" dirty="0" smtClean="0"/>
              <a:t>Do you believe Arizona is currently in a water crisis?</a:t>
            </a:r>
            <a:endParaRPr lang="en-US" altLang="en-US" sz="1400" i="1" dirty="0"/>
          </a:p>
        </p:txBody>
      </p:sp>
      <p:graphicFrame>
        <p:nvGraphicFramePr>
          <p:cNvPr id="3" name="Chart 2"/>
          <p:cNvGraphicFramePr/>
          <p:nvPr>
            <p:extLst>
              <p:ext uri="{D42A27DB-BD31-4B8C-83A1-F6EECF244321}">
                <p14:modId xmlns:p14="http://schemas.microsoft.com/office/powerpoint/2010/main" val="818290442"/>
              </p:ext>
            </p:extLst>
          </p:nvPr>
        </p:nvGraphicFramePr>
        <p:xfrm>
          <a:off x="838200" y="1524000"/>
          <a:ext cx="57150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1"/>
          <p:cNvSpPr txBox="1"/>
          <p:nvPr/>
        </p:nvSpPr>
        <p:spPr>
          <a:xfrm>
            <a:off x="381000" y="5105400"/>
            <a:ext cx="1411942" cy="32567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dirty="0" smtClean="0"/>
              <a:t>n</a:t>
            </a:r>
            <a:r>
              <a:rPr lang="en-US" sz="1100" dirty="0" smtClean="0"/>
              <a:t>=449</a:t>
            </a:r>
            <a:endParaRPr lang="en-US" sz="1100" dirty="0"/>
          </a:p>
        </p:txBody>
      </p:sp>
      <p:sp>
        <p:nvSpPr>
          <p:cNvPr id="2" name="Right Arrow 1"/>
          <p:cNvSpPr/>
          <p:nvPr/>
        </p:nvSpPr>
        <p:spPr>
          <a:xfrm>
            <a:off x="5486400" y="3505200"/>
            <a:ext cx="381000" cy="2051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4544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2016369" y="5638800"/>
            <a:ext cx="5791200" cy="533400"/>
          </a:xfrm>
          <a:prstGeom prst="rect">
            <a:avLst/>
          </a:prstGeom>
          <a:solidFill>
            <a:schemeClr val="bg1"/>
          </a:solidFill>
          <a:ln w="9525">
            <a:solidFill>
              <a:schemeClr val="tx1"/>
            </a:solidFill>
            <a:miter lim="800000"/>
            <a:headEnd/>
            <a:tailEnd/>
          </a:ln>
          <a:effectLst>
            <a:outerShdw dist="107763" dir="13500000" algn="ctr" rotWithShape="0">
              <a:schemeClr val="bg2">
                <a:alpha val="50000"/>
              </a:schemeClr>
            </a:outerShdw>
          </a:effectLst>
        </p:spPr>
        <p:txBody>
          <a:bodyPr lIns="96661" tIns="91440" rIns="96661" bIns="91440"/>
          <a:lstStyle>
            <a:lvl1pPr marL="361950" indent="-361950" algn="l" defTabSz="966788">
              <a:defRPr sz="2400">
                <a:solidFill>
                  <a:schemeClr val="tx1"/>
                </a:solidFill>
                <a:latin typeface="Times New Roman" pitchFamily="18" charset="0"/>
              </a:defRPr>
            </a:lvl1pPr>
            <a:lvl2pPr marL="785813" indent="-303213" algn="l" defTabSz="966788">
              <a:defRPr sz="2400">
                <a:solidFill>
                  <a:schemeClr val="tx1"/>
                </a:solidFill>
                <a:latin typeface="Times New Roman" pitchFamily="18" charset="0"/>
              </a:defRPr>
            </a:lvl2pPr>
            <a:lvl3pPr marL="1208088" indent="-241300" algn="l" defTabSz="966788">
              <a:defRPr sz="2400">
                <a:solidFill>
                  <a:schemeClr val="tx1"/>
                </a:solidFill>
                <a:latin typeface="Times New Roman" pitchFamily="18" charset="0"/>
              </a:defRPr>
            </a:lvl3pPr>
            <a:lvl4pPr marL="1692275" indent="-242888" algn="l" defTabSz="966788">
              <a:defRPr sz="2400">
                <a:solidFill>
                  <a:schemeClr val="tx1"/>
                </a:solidFill>
                <a:latin typeface="Times New Roman" pitchFamily="18" charset="0"/>
              </a:defRPr>
            </a:lvl4pPr>
            <a:lvl5pPr marL="2174875" indent="-241300" algn="l" defTabSz="966788">
              <a:defRPr sz="2400">
                <a:solidFill>
                  <a:schemeClr val="tx1"/>
                </a:solidFill>
                <a:latin typeface="Times New Roman" pitchFamily="18" charset="0"/>
              </a:defRPr>
            </a:lvl5pPr>
            <a:lvl6pPr marL="2632075" indent="-241300" defTabSz="966788" fontAlgn="base">
              <a:spcBef>
                <a:spcPct val="0"/>
              </a:spcBef>
              <a:spcAft>
                <a:spcPct val="0"/>
              </a:spcAft>
              <a:defRPr sz="2400">
                <a:solidFill>
                  <a:schemeClr val="tx1"/>
                </a:solidFill>
                <a:latin typeface="Times New Roman" pitchFamily="18" charset="0"/>
              </a:defRPr>
            </a:lvl6pPr>
            <a:lvl7pPr marL="3089275" indent="-241300" defTabSz="966788" fontAlgn="base">
              <a:spcBef>
                <a:spcPct val="0"/>
              </a:spcBef>
              <a:spcAft>
                <a:spcPct val="0"/>
              </a:spcAft>
              <a:defRPr sz="2400">
                <a:solidFill>
                  <a:schemeClr val="tx1"/>
                </a:solidFill>
                <a:latin typeface="Times New Roman" pitchFamily="18" charset="0"/>
              </a:defRPr>
            </a:lvl7pPr>
            <a:lvl8pPr marL="3546475" indent="-241300" defTabSz="966788" fontAlgn="base">
              <a:spcBef>
                <a:spcPct val="0"/>
              </a:spcBef>
              <a:spcAft>
                <a:spcPct val="0"/>
              </a:spcAft>
              <a:defRPr sz="2400">
                <a:solidFill>
                  <a:schemeClr val="tx1"/>
                </a:solidFill>
                <a:latin typeface="Times New Roman" pitchFamily="18" charset="0"/>
              </a:defRPr>
            </a:lvl8pPr>
            <a:lvl9pPr marL="4003675" indent="-241300" defTabSz="966788" fontAlgn="base">
              <a:spcBef>
                <a:spcPct val="0"/>
              </a:spcBef>
              <a:spcAft>
                <a:spcPct val="0"/>
              </a:spcAft>
              <a:defRPr sz="2400">
                <a:solidFill>
                  <a:schemeClr val="tx1"/>
                </a:solidFill>
                <a:latin typeface="Times New Roman" pitchFamily="18" charset="0"/>
              </a:defRPr>
            </a:lvl9pPr>
          </a:lstStyle>
          <a:p>
            <a:pPr marL="234950" indent="-234950">
              <a:spcBef>
                <a:spcPct val="20000"/>
              </a:spcBef>
              <a:buClr>
                <a:schemeClr val="folHlink"/>
              </a:buClr>
              <a:buSzPct val="60000"/>
              <a:buFont typeface="Wingdings" pitchFamily="2" charset="2"/>
              <a:buChar char="n"/>
            </a:pPr>
            <a:r>
              <a:rPr lang="en-US" altLang="en-US" sz="1200" dirty="0" smtClean="0">
                <a:latin typeface="Tahoma" pitchFamily="34" charset="0"/>
              </a:rPr>
              <a:t>There were no meaningful differences by geographic or demographic attributes</a:t>
            </a:r>
            <a:endParaRPr lang="en-US" altLang="en-US" sz="1200" b="0" dirty="0">
              <a:latin typeface="Tahoma" pitchFamily="34" charset="0"/>
            </a:endParaRPr>
          </a:p>
        </p:txBody>
      </p:sp>
      <p:sp>
        <p:nvSpPr>
          <p:cNvPr id="6" name="Rectangle 2"/>
          <p:cNvSpPr txBox="1">
            <a:spLocks noChangeArrowheads="1"/>
          </p:cNvSpPr>
          <p:nvPr/>
        </p:nvSpPr>
        <p:spPr>
          <a:xfrm>
            <a:off x="228600" y="152400"/>
            <a:ext cx="8915400" cy="11430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altLang="en-US" sz="2800" dirty="0" smtClean="0"/>
              <a:t>Willingness to Pay Higher Prices to Find/Develop New Resources</a:t>
            </a:r>
          </a:p>
        </p:txBody>
      </p:sp>
      <p:sp>
        <p:nvSpPr>
          <p:cNvPr id="9" name="TextBox 8"/>
          <p:cNvSpPr txBox="1"/>
          <p:nvPr/>
        </p:nvSpPr>
        <p:spPr>
          <a:xfrm>
            <a:off x="457200" y="1125378"/>
            <a:ext cx="8229600" cy="492443"/>
          </a:xfrm>
          <a:prstGeom prst="rect">
            <a:avLst/>
          </a:prstGeom>
          <a:noFill/>
        </p:spPr>
        <p:txBody>
          <a:bodyPr wrap="square" rtlCol="0">
            <a:spAutoFit/>
          </a:bodyPr>
          <a:lstStyle/>
          <a:p>
            <a:r>
              <a:rPr lang="en-US" sz="1300" dirty="0"/>
              <a:t>How willing would you be to pay higher prices for water to cover the cost of finding and developing new water </a:t>
            </a:r>
            <a:r>
              <a:rPr lang="en-US" sz="1300" dirty="0" smtClean="0"/>
              <a:t>resources”?</a:t>
            </a:r>
            <a:endParaRPr lang="en-US" sz="1300" dirty="0"/>
          </a:p>
        </p:txBody>
      </p:sp>
      <p:graphicFrame>
        <p:nvGraphicFramePr>
          <p:cNvPr id="10" name="Chart 9"/>
          <p:cNvGraphicFramePr/>
          <p:nvPr>
            <p:extLst>
              <p:ext uri="{D42A27DB-BD31-4B8C-83A1-F6EECF244321}">
                <p14:modId xmlns:p14="http://schemas.microsoft.com/office/powerpoint/2010/main" val="1852020762"/>
              </p:ext>
            </p:extLst>
          </p:nvPr>
        </p:nvGraphicFramePr>
        <p:xfrm>
          <a:off x="720969" y="1617857"/>
          <a:ext cx="7086600" cy="37653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98753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176143592"/>
              </p:ext>
            </p:extLst>
          </p:nvPr>
        </p:nvGraphicFramePr>
        <p:xfrm>
          <a:off x="0" y="152400"/>
          <a:ext cx="8991600" cy="647700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3"/>
          <p:cNvSpPr>
            <a:spLocks noChangeArrowheads="1"/>
          </p:cNvSpPr>
          <p:nvPr/>
        </p:nvSpPr>
        <p:spPr bwMode="auto">
          <a:xfrm>
            <a:off x="6324600" y="2362200"/>
            <a:ext cx="2438400" cy="2971800"/>
          </a:xfrm>
          <a:prstGeom prst="rect">
            <a:avLst/>
          </a:prstGeom>
          <a:solidFill>
            <a:schemeClr val="bg1"/>
          </a:solidFill>
          <a:ln w="9525">
            <a:solidFill>
              <a:schemeClr val="tx1"/>
            </a:solidFill>
            <a:miter lim="800000"/>
            <a:headEnd/>
            <a:tailEnd/>
          </a:ln>
          <a:effectLst>
            <a:outerShdw dist="107763" dir="13500000" algn="ctr" rotWithShape="0">
              <a:schemeClr val="bg2">
                <a:alpha val="50000"/>
              </a:schemeClr>
            </a:outerShdw>
          </a:effectLst>
        </p:spPr>
        <p:txBody>
          <a:bodyPr lIns="91432" tIns="86493" rIns="91432" bIns="86493"/>
          <a:lstStyle>
            <a:lvl1pPr marL="361950" indent="-361950" algn="l" defTabSz="966788">
              <a:defRPr sz="2400">
                <a:solidFill>
                  <a:schemeClr val="tx1"/>
                </a:solidFill>
                <a:latin typeface="Times New Roman" pitchFamily="18" charset="0"/>
              </a:defRPr>
            </a:lvl1pPr>
            <a:lvl2pPr marL="785813" indent="-303213" algn="l" defTabSz="966788">
              <a:defRPr sz="2400">
                <a:solidFill>
                  <a:schemeClr val="tx1"/>
                </a:solidFill>
                <a:latin typeface="Times New Roman" pitchFamily="18" charset="0"/>
              </a:defRPr>
            </a:lvl2pPr>
            <a:lvl3pPr marL="1208088" indent="-241300" algn="l" defTabSz="966788">
              <a:defRPr sz="2400">
                <a:solidFill>
                  <a:schemeClr val="tx1"/>
                </a:solidFill>
                <a:latin typeface="Times New Roman" pitchFamily="18" charset="0"/>
              </a:defRPr>
            </a:lvl3pPr>
            <a:lvl4pPr marL="1692275" indent="-242888" algn="l" defTabSz="966788">
              <a:defRPr sz="2400">
                <a:solidFill>
                  <a:schemeClr val="tx1"/>
                </a:solidFill>
                <a:latin typeface="Times New Roman" pitchFamily="18" charset="0"/>
              </a:defRPr>
            </a:lvl4pPr>
            <a:lvl5pPr marL="2174875" indent="-241300" algn="l" defTabSz="966788">
              <a:defRPr sz="2400">
                <a:solidFill>
                  <a:schemeClr val="tx1"/>
                </a:solidFill>
                <a:latin typeface="Times New Roman" pitchFamily="18" charset="0"/>
              </a:defRPr>
            </a:lvl5pPr>
            <a:lvl6pPr marL="2632075" indent="-241300" defTabSz="966788" fontAlgn="base">
              <a:spcBef>
                <a:spcPct val="0"/>
              </a:spcBef>
              <a:spcAft>
                <a:spcPct val="0"/>
              </a:spcAft>
              <a:defRPr sz="2400">
                <a:solidFill>
                  <a:schemeClr val="tx1"/>
                </a:solidFill>
                <a:latin typeface="Times New Roman" pitchFamily="18" charset="0"/>
              </a:defRPr>
            </a:lvl6pPr>
            <a:lvl7pPr marL="3089275" indent="-241300" defTabSz="966788" fontAlgn="base">
              <a:spcBef>
                <a:spcPct val="0"/>
              </a:spcBef>
              <a:spcAft>
                <a:spcPct val="0"/>
              </a:spcAft>
              <a:defRPr sz="2400">
                <a:solidFill>
                  <a:schemeClr val="tx1"/>
                </a:solidFill>
                <a:latin typeface="Times New Roman" pitchFamily="18" charset="0"/>
              </a:defRPr>
            </a:lvl7pPr>
            <a:lvl8pPr marL="3546475" indent="-241300" defTabSz="966788" fontAlgn="base">
              <a:spcBef>
                <a:spcPct val="0"/>
              </a:spcBef>
              <a:spcAft>
                <a:spcPct val="0"/>
              </a:spcAft>
              <a:defRPr sz="2400">
                <a:solidFill>
                  <a:schemeClr val="tx1"/>
                </a:solidFill>
                <a:latin typeface="Times New Roman" pitchFamily="18" charset="0"/>
              </a:defRPr>
            </a:lvl8pPr>
            <a:lvl9pPr marL="4003675" indent="-241300" defTabSz="966788" fontAlgn="base">
              <a:spcBef>
                <a:spcPct val="0"/>
              </a:spcBef>
              <a:spcAft>
                <a:spcPct val="0"/>
              </a:spcAft>
              <a:defRPr sz="2400">
                <a:solidFill>
                  <a:schemeClr val="tx1"/>
                </a:solidFill>
                <a:latin typeface="Times New Roman" pitchFamily="18" charset="0"/>
              </a:defRPr>
            </a:lvl9pPr>
          </a:lstStyle>
          <a:p>
            <a:pPr>
              <a:spcBef>
                <a:spcPct val="20000"/>
              </a:spcBef>
              <a:buClr>
                <a:schemeClr val="folHlink"/>
              </a:buClr>
              <a:buSzPct val="60000"/>
              <a:buFont typeface="Wingdings" pitchFamily="2" charset="2"/>
              <a:buChar char="n"/>
            </a:pPr>
            <a:r>
              <a:rPr lang="en-US" altLang="en-US" sz="1600" dirty="0" smtClean="0">
                <a:latin typeface="Calibri" panose="020F0502020204030204" pitchFamily="34" charset="0"/>
              </a:rPr>
              <a:t>Residents over 30 and those with higher incomes are more likely to mention reducing water for lawn care or landscaping. </a:t>
            </a:r>
          </a:p>
          <a:p>
            <a:pPr>
              <a:spcBef>
                <a:spcPct val="20000"/>
              </a:spcBef>
              <a:buClr>
                <a:schemeClr val="folHlink"/>
              </a:buClr>
              <a:buSzPct val="60000"/>
              <a:buFont typeface="Wingdings" pitchFamily="2" charset="2"/>
              <a:buChar char="n"/>
            </a:pPr>
            <a:r>
              <a:rPr lang="en-US" altLang="en-US" sz="1600" dirty="0" smtClean="0">
                <a:latin typeface="Calibri" panose="020F0502020204030204" pitchFamily="34" charset="0"/>
              </a:rPr>
              <a:t>Residents under 50 are most likely to suggest they will take shorter showers.</a:t>
            </a:r>
          </a:p>
          <a:p>
            <a:pPr>
              <a:spcBef>
                <a:spcPct val="20000"/>
              </a:spcBef>
              <a:buClr>
                <a:schemeClr val="folHlink"/>
              </a:buClr>
              <a:buSzPct val="60000"/>
              <a:buFont typeface="Wingdings" pitchFamily="2" charset="2"/>
              <a:buChar char="n"/>
            </a:pPr>
            <a:endParaRPr lang="en-US" altLang="en-US" sz="1600" dirty="0" smtClean="0">
              <a:latin typeface="Calibri" panose="020F0502020204030204" pitchFamily="34" charset="0"/>
            </a:endParaRPr>
          </a:p>
          <a:p>
            <a:pPr>
              <a:spcBef>
                <a:spcPct val="20000"/>
              </a:spcBef>
              <a:buClr>
                <a:schemeClr val="folHlink"/>
              </a:buClr>
              <a:buSzPct val="60000"/>
              <a:buFont typeface="Wingdings" pitchFamily="2" charset="2"/>
              <a:buChar char="n"/>
            </a:pPr>
            <a:endParaRPr lang="en-US" altLang="en-US" sz="1200" dirty="0">
              <a:latin typeface="Tahoma" pitchFamily="34" charset="0"/>
            </a:endParaRPr>
          </a:p>
        </p:txBody>
      </p:sp>
    </p:spTree>
    <p:extLst>
      <p:ext uri="{BB962C8B-B14F-4D97-AF65-F5344CB8AC3E}">
        <p14:creationId xmlns:p14="http://schemas.microsoft.com/office/powerpoint/2010/main" val="3166744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604764315"/>
              </p:ext>
            </p:extLst>
          </p:nvPr>
        </p:nvGraphicFramePr>
        <p:xfrm>
          <a:off x="914400" y="1676400"/>
          <a:ext cx="7086600" cy="3765394"/>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txBox="1">
            <a:spLocks noChangeArrowheads="1"/>
          </p:cNvSpPr>
          <p:nvPr/>
        </p:nvSpPr>
        <p:spPr>
          <a:xfrm>
            <a:off x="228599" y="152400"/>
            <a:ext cx="8839199" cy="11430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altLang="en-US" sz="3600" dirty="0" smtClean="0"/>
              <a:t>Level of Attention to Water Issues</a:t>
            </a:r>
            <a:endParaRPr lang="en-US" altLang="en-US" sz="3600" dirty="0"/>
          </a:p>
        </p:txBody>
      </p:sp>
      <p:sp>
        <p:nvSpPr>
          <p:cNvPr id="5" name="TextBox 4"/>
          <p:cNvSpPr txBox="1"/>
          <p:nvPr/>
        </p:nvSpPr>
        <p:spPr>
          <a:xfrm>
            <a:off x="762000" y="723900"/>
            <a:ext cx="6705600" cy="738664"/>
          </a:xfrm>
          <a:prstGeom prst="rect">
            <a:avLst/>
          </a:prstGeom>
          <a:noFill/>
        </p:spPr>
        <p:txBody>
          <a:bodyPr wrap="square" rtlCol="0">
            <a:spAutoFit/>
          </a:bodyPr>
          <a:lstStyle/>
          <a:p>
            <a:pPr algn="ctr"/>
            <a:r>
              <a:rPr lang="en-US" sz="1400" i="1" dirty="0" smtClean="0"/>
              <a:t>Do you think the issue of water conservation or a potential future water shortage is given too much attention, just the right amount of attention, or not enough attention by State leaders and the media?</a:t>
            </a:r>
            <a:endParaRPr lang="en-US" sz="1400" i="1" dirty="0"/>
          </a:p>
        </p:txBody>
      </p:sp>
      <p:sp>
        <p:nvSpPr>
          <p:cNvPr id="6" name="Rectangle 3"/>
          <p:cNvSpPr>
            <a:spLocks noChangeArrowheads="1"/>
          </p:cNvSpPr>
          <p:nvPr/>
        </p:nvSpPr>
        <p:spPr bwMode="auto">
          <a:xfrm>
            <a:off x="2432538" y="5685692"/>
            <a:ext cx="5410200" cy="515815"/>
          </a:xfrm>
          <a:prstGeom prst="rect">
            <a:avLst/>
          </a:prstGeom>
          <a:solidFill>
            <a:schemeClr val="bg1"/>
          </a:solidFill>
          <a:ln w="9525">
            <a:solidFill>
              <a:schemeClr val="tx1"/>
            </a:solidFill>
            <a:miter lim="800000"/>
            <a:headEnd/>
            <a:tailEnd/>
          </a:ln>
          <a:effectLst>
            <a:outerShdw dist="107763" dir="13500000" algn="ctr" rotWithShape="0">
              <a:schemeClr val="bg2">
                <a:alpha val="50000"/>
              </a:schemeClr>
            </a:outerShdw>
          </a:effectLst>
        </p:spPr>
        <p:txBody>
          <a:bodyPr lIns="91432" tIns="86493" rIns="91432" bIns="86493"/>
          <a:lstStyle>
            <a:lvl1pPr marL="361950" indent="-361950" algn="l" defTabSz="966788">
              <a:defRPr sz="2400">
                <a:solidFill>
                  <a:schemeClr val="tx1"/>
                </a:solidFill>
                <a:latin typeface="Times New Roman" pitchFamily="18" charset="0"/>
              </a:defRPr>
            </a:lvl1pPr>
            <a:lvl2pPr marL="785813" indent="-303213" algn="l" defTabSz="966788">
              <a:defRPr sz="2400">
                <a:solidFill>
                  <a:schemeClr val="tx1"/>
                </a:solidFill>
                <a:latin typeface="Times New Roman" pitchFamily="18" charset="0"/>
              </a:defRPr>
            </a:lvl2pPr>
            <a:lvl3pPr marL="1208088" indent="-241300" algn="l" defTabSz="966788">
              <a:defRPr sz="2400">
                <a:solidFill>
                  <a:schemeClr val="tx1"/>
                </a:solidFill>
                <a:latin typeface="Times New Roman" pitchFamily="18" charset="0"/>
              </a:defRPr>
            </a:lvl3pPr>
            <a:lvl4pPr marL="1692275" indent="-242888" algn="l" defTabSz="966788">
              <a:defRPr sz="2400">
                <a:solidFill>
                  <a:schemeClr val="tx1"/>
                </a:solidFill>
                <a:latin typeface="Times New Roman" pitchFamily="18" charset="0"/>
              </a:defRPr>
            </a:lvl4pPr>
            <a:lvl5pPr marL="2174875" indent="-241300" algn="l" defTabSz="966788">
              <a:defRPr sz="2400">
                <a:solidFill>
                  <a:schemeClr val="tx1"/>
                </a:solidFill>
                <a:latin typeface="Times New Roman" pitchFamily="18" charset="0"/>
              </a:defRPr>
            </a:lvl5pPr>
            <a:lvl6pPr marL="2632075" indent="-241300" defTabSz="966788" fontAlgn="base">
              <a:spcBef>
                <a:spcPct val="0"/>
              </a:spcBef>
              <a:spcAft>
                <a:spcPct val="0"/>
              </a:spcAft>
              <a:defRPr sz="2400">
                <a:solidFill>
                  <a:schemeClr val="tx1"/>
                </a:solidFill>
                <a:latin typeface="Times New Roman" pitchFamily="18" charset="0"/>
              </a:defRPr>
            </a:lvl6pPr>
            <a:lvl7pPr marL="3089275" indent="-241300" defTabSz="966788" fontAlgn="base">
              <a:spcBef>
                <a:spcPct val="0"/>
              </a:spcBef>
              <a:spcAft>
                <a:spcPct val="0"/>
              </a:spcAft>
              <a:defRPr sz="2400">
                <a:solidFill>
                  <a:schemeClr val="tx1"/>
                </a:solidFill>
                <a:latin typeface="Times New Roman" pitchFamily="18" charset="0"/>
              </a:defRPr>
            </a:lvl7pPr>
            <a:lvl8pPr marL="3546475" indent="-241300" defTabSz="966788" fontAlgn="base">
              <a:spcBef>
                <a:spcPct val="0"/>
              </a:spcBef>
              <a:spcAft>
                <a:spcPct val="0"/>
              </a:spcAft>
              <a:defRPr sz="2400">
                <a:solidFill>
                  <a:schemeClr val="tx1"/>
                </a:solidFill>
                <a:latin typeface="Times New Roman" pitchFamily="18" charset="0"/>
              </a:defRPr>
            </a:lvl8pPr>
            <a:lvl9pPr marL="4003675" indent="-241300" defTabSz="966788" fontAlgn="base">
              <a:spcBef>
                <a:spcPct val="0"/>
              </a:spcBef>
              <a:spcAft>
                <a:spcPct val="0"/>
              </a:spcAft>
              <a:defRPr sz="2400">
                <a:solidFill>
                  <a:schemeClr val="tx1"/>
                </a:solidFill>
                <a:latin typeface="Times New Roman" pitchFamily="18" charset="0"/>
              </a:defRPr>
            </a:lvl9pPr>
          </a:lstStyle>
          <a:p>
            <a:pPr marL="166688" indent="-166688">
              <a:spcBef>
                <a:spcPct val="20000"/>
              </a:spcBef>
              <a:buClr>
                <a:schemeClr val="folHlink"/>
              </a:buClr>
              <a:buSzPct val="60000"/>
              <a:buFont typeface="Wingdings" pitchFamily="2" charset="2"/>
              <a:buChar char="n"/>
            </a:pPr>
            <a:r>
              <a:rPr lang="en-US" altLang="en-US" sz="1200" dirty="0" smtClean="0">
                <a:latin typeface="Tahoma" pitchFamily="34" charset="0"/>
              </a:rPr>
              <a:t>There were no significant differences by geographical region or demographic attributes.</a:t>
            </a:r>
          </a:p>
          <a:p>
            <a:pPr marL="0" lvl="1" indent="0">
              <a:spcBef>
                <a:spcPct val="20000"/>
              </a:spcBef>
              <a:buClr>
                <a:schemeClr val="folHlink"/>
              </a:buClr>
              <a:buSzPct val="60000"/>
            </a:pPr>
            <a:endParaRPr lang="en-US" altLang="en-US" sz="1200" dirty="0">
              <a:latin typeface="Tahoma" pitchFamily="34" charset="0"/>
            </a:endParaRPr>
          </a:p>
        </p:txBody>
      </p:sp>
      <p:sp>
        <p:nvSpPr>
          <p:cNvPr id="7" name="Left Arrow 6"/>
          <p:cNvSpPr/>
          <p:nvPr/>
        </p:nvSpPr>
        <p:spPr>
          <a:xfrm>
            <a:off x="6705600" y="3581400"/>
            <a:ext cx="1137138"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0073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1727</TotalTime>
  <Words>848</Words>
  <Application>Microsoft Office PowerPoint</Application>
  <PresentationFormat>On-screen Show (4:3)</PresentationFormat>
  <Paragraphs>134</Paragraphs>
  <Slides>9</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Lucida Sans Unicode</vt:lpstr>
      <vt:lpstr>Tahoma</vt:lpstr>
      <vt:lpstr>Verdana</vt:lpstr>
      <vt:lpstr>Wingdings</vt:lpstr>
      <vt:lpstr>Wingdings 2</vt:lpstr>
      <vt:lpstr>Wingdings 3</vt:lpstr>
      <vt:lpstr>Concourse</vt:lpstr>
      <vt:lpstr>Arizona Forward  Water Survey</vt:lpstr>
      <vt:lpstr>PowerPoint Presentation</vt:lpstr>
      <vt:lpstr>PowerPoint Presentation</vt:lpstr>
      <vt:lpstr>PowerPoint Presentation</vt:lpstr>
      <vt:lpstr>PowerPoint Presentation</vt:lpstr>
      <vt:lpstr>Water Crisis in Arizona</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Maddox</dc:creator>
  <cp:lastModifiedBy>Doug Von Gausig</cp:lastModifiedBy>
  <cp:revision>154</cp:revision>
  <dcterms:created xsi:type="dcterms:W3CDTF">2014-01-09T17:41:50Z</dcterms:created>
  <dcterms:modified xsi:type="dcterms:W3CDTF">2015-05-21T18:34:05Z</dcterms:modified>
</cp:coreProperties>
</file>